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afepilotpublishing.com" TargetMode="External"/><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Piper PAY 3 Initial syllabus"/>
          <p:cNvSpPr txBox="1"/>
          <p:nvPr/>
        </p:nvSpPr>
        <p:spPr>
          <a:xfrm>
            <a:off x="1050564" y="11234753"/>
            <a:ext cx="22955999" cy="32400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a:lnSpc>
                <a:spcPct val="80000"/>
              </a:lnSpc>
              <a:defRPr b="1" spc="-232" sz="11600">
                <a:solidFill>
                  <a:srgbClr val="000000"/>
                </a:solidFill>
              </a:defRPr>
            </a:pPr>
            <a:r>
              <a:t> </a:t>
            </a:r>
            <a:r>
              <a:rPr cap="all"/>
              <a:t>Piper PAY 3 Initial syllabus</a:t>
            </a:r>
          </a:p>
        </p:txBody>
      </p:sp>
      <p:pic>
        <p:nvPicPr>
          <p:cNvPr id="152" name="Logo EFT circle.png" descr="Logo EFT circle.png"/>
          <p:cNvPicPr>
            <a:picLocks noChangeAspect="1"/>
          </p:cNvPicPr>
          <p:nvPr/>
        </p:nvPicPr>
        <p:blipFill>
          <a:blip r:embed="rId2">
            <a:extLst/>
          </a:blip>
          <a:stretch>
            <a:fillRect/>
          </a:stretch>
        </p:blipFill>
        <p:spPr>
          <a:xfrm>
            <a:off x="7772496" y="1633855"/>
            <a:ext cx="7955316" cy="795531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Lesson #7 – Electrical System (1 hour)…"/>
          <p:cNvSpPr txBox="1"/>
          <p:nvPr/>
        </p:nvSpPr>
        <p:spPr>
          <a:xfrm>
            <a:off x="2007655" y="3182079"/>
            <a:ext cx="20461016" cy="91823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00"/>
              </a:spcBef>
              <a:defRPr sz="3500">
                <a:solidFill>
                  <a:srgbClr val="000000"/>
                </a:solidFill>
              </a:defRPr>
            </a:pPr>
            <a:r>
              <a:rPr b="1"/>
              <a:t>Lesson #7 </a:t>
            </a:r>
            <a:r>
              <a:t>– Electrical System (1 hour)</a:t>
            </a:r>
          </a:p>
          <a:p>
            <a:pPr marL="648229" indent="-648229" algn="l">
              <a:spcBef>
                <a:spcPts val="100"/>
              </a:spcBef>
              <a:buSzPct val="100000"/>
              <a:buAutoNum type="alphaUcPeriod" startAt="1"/>
              <a:defRPr sz="3500">
                <a:solidFill>
                  <a:srgbClr val="000000"/>
                </a:solidFill>
              </a:defRPr>
            </a:pPr>
            <a:r>
              <a:t>Objective: The student will become familiar with the electrical systems and their operation.</a:t>
            </a:r>
          </a:p>
          <a:p>
            <a:pPr marL="648229" indent="-648229" algn="l">
              <a:spcBef>
                <a:spcPts val="100"/>
              </a:spcBef>
              <a:buSzPct val="100000"/>
              <a:buAutoNum type="alphaUcPeriod" startAt="1"/>
              <a:defRPr sz="3500">
                <a:solidFill>
                  <a:srgbClr val="000000"/>
                </a:solidFill>
              </a:defRPr>
            </a:pPr>
            <a:r>
              <a:t>Content: 1) AC/DC power; battery; feed bus; emergency bus; alternators; generators; circuit</a:t>
            </a:r>
          </a:p>
          <a:p>
            <a:pPr algn="l">
              <a:spcBef>
                <a:spcPts val="100"/>
              </a:spcBef>
              <a:defRPr sz="3500">
                <a:solidFill>
                  <a:srgbClr val="000000"/>
                </a:solidFill>
              </a:defRPr>
            </a:pPr>
            <a:r>
              <a:t>breakers and current limiters; controls; indicators; external ground power. 2) Normal AFM and</a:t>
            </a:r>
          </a:p>
          <a:p>
            <a:pPr algn="l">
              <a:spcBef>
                <a:spcPts val="100"/>
              </a:spcBef>
              <a:defRPr sz="3500">
                <a:solidFill>
                  <a:srgbClr val="000000"/>
                </a:solidFill>
              </a:defRPr>
            </a:pPr>
            <a:r>
              <a:t>Operations Manual operation and limitations of electrical power system units.</a:t>
            </a:r>
          </a:p>
          <a:p>
            <a:pPr algn="l">
              <a:spcBef>
                <a:spcPts val="100"/>
              </a:spcBef>
              <a:defRPr sz="3500">
                <a:solidFill>
                  <a:srgbClr val="000000"/>
                </a:solidFill>
              </a:defRPr>
            </a:pPr>
            <a:r>
              <a:t>C. Completion Standards: The student must be able to demonstrate understanding of the electrical</a:t>
            </a:r>
          </a:p>
          <a:p>
            <a:pPr algn="l">
              <a:spcBef>
                <a:spcPts val="100"/>
              </a:spcBef>
              <a:defRPr sz="3500">
                <a:solidFill>
                  <a:srgbClr val="000000"/>
                </a:solidFill>
              </a:defRPr>
            </a:pPr>
            <a:r>
              <a:t>power system operation and limitations.</a:t>
            </a:r>
          </a:p>
          <a:p>
            <a:pPr algn="l">
              <a:spcBef>
                <a:spcPts val="100"/>
              </a:spcBef>
              <a:defRPr sz="3500">
                <a:solidFill>
                  <a:srgbClr val="000000"/>
                </a:solidFill>
              </a:defRPr>
            </a:pPr>
          </a:p>
          <a:p>
            <a:pPr algn="l">
              <a:spcBef>
                <a:spcPts val="100"/>
              </a:spcBef>
              <a:defRPr sz="3500">
                <a:solidFill>
                  <a:srgbClr val="000000"/>
                </a:solidFill>
              </a:defRPr>
            </a:pPr>
          </a:p>
          <a:p>
            <a:pPr algn="l">
              <a:spcBef>
                <a:spcPts val="100"/>
              </a:spcBef>
              <a:defRPr sz="3500">
                <a:solidFill>
                  <a:srgbClr val="000000"/>
                </a:solidFill>
              </a:defRPr>
            </a:pPr>
            <a:r>
              <a:rPr b="1"/>
              <a:t>Lesson #8</a:t>
            </a:r>
            <a:r>
              <a:t> – Hydraulic System (0.5 hour)</a:t>
            </a:r>
          </a:p>
          <a:p>
            <a:pPr marL="648229" indent="-648229" algn="l">
              <a:spcBef>
                <a:spcPts val="100"/>
              </a:spcBef>
              <a:buSzPct val="100000"/>
              <a:buAutoNum type="alphaUcPeriod" startAt="1"/>
              <a:defRPr sz="3500">
                <a:solidFill>
                  <a:srgbClr val="000000"/>
                </a:solidFill>
              </a:defRPr>
            </a:pPr>
            <a:r>
              <a:t>Objective: The student will become familiar with the hydraulic system and its operation and limitations. </a:t>
            </a:r>
          </a:p>
          <a:p>
            <a:pPr marL="648229" indent="-648229" algn="l">
              <a:spcBef>
                <a:spcPts val="100"/>
              </a:spcBef>
              <a:buSzPct val="100000"/>
              <a:buAutoNum type="alphaUcPeriod" startAt="1"/>
              <a:defRPr sz="3500">
                <a:solidFill>
                  <a:srgbClr val="000000"/>
                </a:solidFill>
              </a:defRPr>
            </a:pPr>
            <a:r>
              <a:t>Content: 1) Principles of hydraulics. 2) System construction features – capacity; pumps; pressure;</a:t>
            </a:r>
          </a:p>
          <a:p>
            <a:pPr algn="l">
              <a:spcBef>
                <a:spcPts val="100"/>
              </a:spcBef>
              <a:defRPr sz="3500">
                <a:solidFill>
                  <a:srgbClr val="000000"/>
                </a:solidFill>
              </a:defRPr>
            </a:pPr>
            <a:r>
              <a:t>reservoir; fluid grade; regulators and accumulators. 3) Use of hydraulic systems and subsystems.</a:t>
            </a:r>
          </a:p>
          <a:p>
            <a:pPr algn="l">
              <a:spcBef>
                <a:spcPts val="100"/>
              </a:spcBef>
              <a:defRPr sz="3500">
                <a:solidFill>
                  <a:srgbClr val="000000"/>
                </a:solidFill>
              </a:defRPr>
            </a:pPr>
            <a:r>
              <a:t>4) Normal AFM and Operations Manual operation and limitation of hydraulic system.</a:t>
            </a:r>
          </a:p>
          <a:p>
            <a:pPr algn="l">
              <a:spcBef>
                <a:spcPts val="100"/>
              </a:spcBef>
              <a:defRPr sz="3500">
                <a:solidFill>
                  <a:srgbClr val="000000"/>
                </a:solidFill>
              </a:defRPr>
            </a:pPr>
            <a:r>
              <a:t>C. Completion Standards: The student must be able to demonstrate understanding of the hydraulic</a:t>
            </a:r>
          </a:p>
          <a:p>
            <a:pPr algn="l">
              <a:spcBef>
                <a:spcPts val="100"/>
              </a:spcBef>
              <a:defRPr sz="3500">
                <a:solidFill>
                  <a:srgbClr val="000000"/>
                </a:solidFill>
              </a:defRPr>
            </a:pPr>
            <a:r>
              <a:t>system.</a:t>
            </a:r>
          </a:p>
        </p:txBody>
      </p:sp>
      <p:sp>
        <p:nvSpPr>
          <p:cNvPr id="180" name="Piper PAY 3 GROUND INSTRUCTION"/>
          <p:cNvSpPr txBox="1"/>
          <p:nvPr/>
        </p:nvSpPr>
        <p:spPr>
          <a:xfrm>
            <a:off x="4112418" y="955004"/>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Lesson #9 – Landing Gear and Brakes (0.5 hour)…"/>
          <p:cNvSpPr txBox="1"/>
          <p:nvPr/>
        </p:nvSpPr>
        <p:spPr>
          <a:xfrm>
            <a:off x="1707090" y="3439564"/>
            <a:ext cx="20969820" cy="84711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500">
                <a:solidFill>
                  <a:srgbClr val="000000"/>
                </a:solidFill>
              </a:defRPr>
            </a:pPr>
            <a:r>
              <a:rPr b="1"/>
              <a:t>Lesson #9 </a:t>
            </a:r>
            <a:r>
              <a:t>– Landing Gear and Brakes (0.5 hour)</a:t>
            </a:r>
          </a:p>
          <a:p>
            <a:pPr algn="l">
              <a:defRPr sz="3500">
                <a:solidFill>
                  <a:srgbClr val="000000"/>
                </a:solidFill>
              </a:defRPr>
            </a:pPr>
            <a:r>
              <a:t>A. Objective: The student will become familiar with the landing gear and brake system, its operation</a:t>
            </a:r>
          </a:p>
          <a:p>
            <a:pPr algn="l">
              <a:defRPr sz="3500">
                <a:solidFill>
                  <a:srgbClr val="000000"/>
                </a:solidFill>
              </a:defRPr>
            </a:pPr>
            <a:r>
              <a:t>and limitations.</a:t>
            </a:r>
          </a:p>
          <a:p>
            <a:pPr algn="l">
              <a:defRPr sz="3500">
                <a:solidFill>
                  <a:srgbClr val="000000"/>
                </a:solidFill>
              </a:defRPr>
            </a:pPr>
            <a:r>
              <a:t>B. Content: 1) Landing gear system – indicators; tires; nose wheel steering; and shock struts, and</a:t>
            </a:r>
          </a:p>
          <a:p>
            <a:pPr algn="l">
              <a:defRPr sz="3500">
                <a:solidFill>
                  <a:srgbClr val="000000"/>
                </a:solidFill>
              </a:defRPr>
            </a:pPr>
            <a:r>
              <a:t>normal and abnormal operations. 2) Brakes – components; operation.</a:t>
            </a:r>
          </a:p>
          <a:p>
            <a:pPr algn="l">
              <a:defRPr sz="3500">
                <a:solidFill>
                  <a:srgbClr val="000000"/>
                </a:solidFill>
              </a:defRPr>
            </a:pPr>
            <a:r>
              <a:t>C. Completion Standards: The student must be able to demonstrate knowledge, understanding and</a:t>
            </a:r>
          </a:p>
          <a:p>
            <a:pPr algn="l">
              <a:defRPr sz="3500">
                <a:solidFill>
                  <a:srgbClr val="000000"/>
                </a:solidFill>
              </a:defRPr>
            </a:pPr>
            <a:r>
              <a:t>the operation of landing gear, brake systems and their limitations.</a:t>
            </a:r>
          </a:p>
          <a:p>
            <a:pPr algn="l">
              <a:defRPr sz="3500">
                <a:solidFill>
                  <a:srgbClr val="000000"/>
                </a:solidFill>
              </a:defRPr>
            </a:pPr>
          </a:p>
          <a:p>
            <a:pPr algn="l">
              <a:defRPr sz="3500">
                <a:solidFill>
                  <a:srgbClr val="000000"/>
                </a:solidFill>
              </a:defRPr>
            </a:pPr>
          </a:p>
          <a:p>
            <a:pPr algn="l">
              <a:defRPr sz="3500">
                <a:solidFill>
                  <a:srgbClr val="000000"/>
                </a:solidFill>
              </a:defRPr>
            </a:pPr>
            <a:r>
              <a:rPr b="1"/>
              <a:t>Lesson #10</a:t>
            </a:r>
            <a:r>
              <a:t> – Flight Controls (0.5 hour)</a:t>
            </a:r>
          </a:p>
          <a:p>
            <a:pPr marL="648229" indent="-648229" algn="l">
              <a:buSzPct val="100000"/>
              <a:buAutoNum type="alphaUcPeriod" startAt="1"/>
              <a:defRPr sz="3500">
                <a:solidFill>
                  <a:srgbClr val="000000"/>
                </a:solidFill>
              </a:defRPr>
            </a:pPr>
            <a:r>
              <a:t>Objective: The student will become familiar with and be able to operate the flight control systems.</a:t>
            </a:r>
          </a:p>
          <a:p>
            <a:pPr marL="648229" indent="-648229" algn="l">
              <a:buSzPct val="100000"/>
              <a:buAutoNum type="alphaUcPeriod" startAt="1"/>
              <a:defRPr sz="3500">
                <a:solidFill>
                  <a:srgbClr val="000000"/>
                </a:solidFill>
              </a:defRPr>
            </a:pPr>
            <a:r>
              <a:t>Content: 1) Primary flight controls (yaw, pitch, and roll devices). 2) Secondary flight controls (flaps,</a:t>
            </a:r>
          </a:p>
          <a:p>
            <a:pPr algn="l">
              <a:defRPr sz="3500">
                <a:solidFill>
                  <a:srgbClr val="000000"/>
                </a:solidFill>
              </a:defRPr>
            </a:pPr>
            <a:r>
              <a:t>trim, speed brakes). 3) AOA, stall, and speed warning devices. 4) AFM and Operations Manual</a:t>
            </a:r>
          </a:p>
          <a:p>
            <a:pPr algn="l">
              <a:defRPr sz="3500">
                <a:solidFill>
                  <a:srgbClr val="000000"/>
                </a:solidFill>
              </a:defRPr>
            </a:pPr>
            <a:r>
              <a:t>normal and abnormal operating procedures and limitations.</a:t>
            </a:r>
          </a:p>
          <a:p>
            <a:pPr algn="l">
              <a:defRPr sz="3500">
                <a:solidFill>
                  <a:srgbClr val="000000"/>
                </a:solidFill>
              </a:defRPr>
            </a:pPr>
            <a:r>
              <a:t>C. Completion Standards: The student will be able to operate, demonstrate knowledge, and</a:t>
            </a:r>
          </a:p>
          <a:p>
            <a:pPr algn="l">
              <a:defRPr sz="3500">
                <a:solidFill>
                  <a:srgbClr val="000000"/>
                </a:solidFill>
              </a:defRPr>
            </a:pPr>
            <a:r>
              <a:t>understand the flight control systems and their limitations.</a:t>
            </a:r>
          </a:p>
        </p:txBody>
      </p:sp>
      <p:sp>
        <p:nvSpPr>
          <p:cNvPr id="183" name="Piper PAY 3 GROUND INSTRUCTION"/>
          <p:cNvSpPr txBox="1"/>
          <p:nvPr/>
        </p:nvSpPr>
        <p:spPr>
          <a:xfrm>
            <a:off x="4112418" y="1304599"/>
            <a:ext cx="16159164" cy="1229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esson #11 – Environmental Systems (1 hour)…"/>
          <p:cNvSpPr txBox="1"/>
          <p:nvPr/>
        </p:nvSpPr>
        <p:spPr>
          <a:xfrm>
            <a:off x="1031648" y="3236299"/>
            <a:ext cx="21784635" cy="84711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#11 </a:t>
            </a:r>
            <a:r>
              <a:t>– Environmental Systems (1 hour)  </a:t>
            </a:r>
          </a:p>
          <a:p>
            <a:pPr marL="727363" indent="-727363" algn="l" defTabSz="457200">
              <a:buSzPct val="100000"/>
              <a:buAutoNum type="alphaUcPeriod" startAt="1"/>
              <a:defRPr sz="3500">
                <a:solidFill>
                  <a:srgbClr val="000000"/>
                </a:solidFill>
              </a:defRPr>
            </a:pPr>
            <a:r>
              <a:t>Objective: The student will become familiar with the environmental systems and their operation.  </a:t>
            </a:r>
          </a:p>
          <a:p>
            <a:pPr marL="727363" indent="-727363" algn="l" defTabSz="457200">
              <a:buSzPct val="100000"/>
              <a:buAutoNum type="alphaUcPeriod" startAt="1"/>
              <a:defRPr sz="3500">
                <a:solidFill>
                  <a:srgbClr val="000000"/>
                </a:solidFill>
              </a:defRPr>
            </a:pPr>
            <a:r>
              <a:t>Content:  1) Air conditioning – heating; cooling; ventilation.  3) Pressurization – components; controls; indicators; regulating devices; system operation; emergency pressurization.  3) AFM and Operations Manual normal operating procedures and limitations.  </a:t>
            </a:r>
          </a:p>
          <a:p>
            <a:pPr marL="727363" indent="-727363" algn="l" defTabSz="457200">
              <a:buSzPct val="100000"/>
              <a:buAutoNum type="alphaUcPeriod" startAt="1"/>
              <a:defRPr sz="3500">
                <a:solidFill>
                  <a:srgbClr val="000000"/>
                </a:solidFill>
              </a:defRPr>
            </a:pPr>
            <a:r>
              <a:t>Completion Standards: The student must be able to demonstrate understanding of the environmental and pneumatic systems.   </a:t>
            </a:r>
          </a:p>
          <a:p>
            <a:pPr algn="l" defTabSz="457200">
              <a:defRPr sz="3500">
                <a:solidFill>
                  <a:srgbClr val="000000"/>
                </a:solidFill>
              </a:defRPr>
            </a:pPr>
          </a:p>
          <a:p>
            <a:pPr algn="l" defTabSz="457200">
              <a:defRPr sz="3500">
                <a:solidFill>
                  <a:srgbClr val="000000"/>
                </a:solidFill>
              </a:defRPr>
            </a:pPr>
            <a:r>
              <a:rPr b="1"/>
              <a:t>Lesson #12 </a:t>
            </a:r>
            <a:r>
              <a:t>– Ice and Rain Protection (0.5 hour)  </a:t>
            </a:r>
          </a:p>
          <a:p>
            <a:pPr marL="727363" indent="-727363" algn="l" defTabSz="457200">
              <a:buSzPct val="100000"/>
              <a:buAutoNum type="alphaUcPeriod" startAt="1"/>
              <a:defRPr sz="3500">
                <a:solidFill>
                  <a:srgbClr val="000000"/>
                </a:solidFill>
              </a:defRPr>
            </a:pPr>
            <a:r>
              <a:t>Objective: The pilot will become familiar with and be able to operate the airplane's ice protection systems.</a:t>
            </a:r>
          </a:p>
          <a:p>
            <a:pPr marL="727363" indent="-727363" algn="l" defTabSz="457200">
              <a:buSzPct val="100000"/>
              <a:buAutoNum type="alphaUcPeriod" startAt="1"/>
              <a:defRPr sz="3500">
                <a:solidFill>
                  <a:srgbClr val="000000"/>
                </a:solidFill>
              </a:defRPr>
            </a:pPr>
            <a:r>
              <a:t>Content:  1) Ice detection.  2) Anti-ice and deice systems – pitot-static, wing and stabilizer leading edge, engine, and windshield.  3) AFM and Operations Manual normal operating procedures and limitations.  </a:t>
            </a:r>
          </a:p>
          <a:p>
            <a:pPr marL="727363" indent="-727363" algn="l" defTabSz="457200">
              <a:buSzPct val="100000"/>
              <a:buAutoNum type="alphaUcPeriod" startAt="1"/>
              <a:defRPr sz="3500">
                <a:solidFill>
                  <a:srgbClr val="000000"/>
                </a:solidFill>
              </a:defRPr>
            </a:pPr>
            <a:r>
              <a:t>Completion Standards: The pilot will be able to demonstrate knowledge and understanding of the airplane's ice protection systems and their limitations.   </a:t>
            </a:r>
          </a:p>
        </p:txBody>
      </p:sp>
      <p:sp>
        <p:nvSpPr>
          <p:cNvPr id="186" name="Piper PAY 3 GROUND INSTRUCTION"/>
          <p:cNvSpPr txBox="1"/>
          <p:nvPr/>
        </p:nvSpPr>
        <p:spPr>
          <a:xfrm>
            <a:off x="4545202" y="823728"/>
            <a:ext cx="16159163" cy="1229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Lesson #13 – Avionic and Auto-flight including Safe and Efficient Operation (0.5 hour)…"/>
          <p:cNvSpPr txBox="1"/>
          <p:nvPr/>
        </p:nvSpPr>
        <p:spPr>
          <a:xfrm>
            <a:off x="2773825" y="2666745"/>
            <a:ext cx="19350082" cy="110492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#13</a:t>
            </a:r>
            <a:r>
              <a:t> – Avionic and Auto-flight including Safe and Efficient Operation (0.5 hour)  </a:t>
            </a:r>
          </a:p>
          <a:p>
            <a:pPr algn="l" defTabSz="457200">
              <a:defRPr sz="3500">
                <a:solidFill>
                  <a:srgbClr val="000000"/>
                </a:solidFill>
              </a:defRPr>
            </a:pPr>
          </a:p>
          <a:p>
            <a:pPr algn="l" defTabSz="457200">
              <a:defRPr sz="3500">
                <a:solidFill>
                  <a:srgbClr val="000000"/>
                </a:solidFill>
              </a:defRPr>
            </a:pPr>
          </a:p>
          <a:p>
            <a:pPr marL="727363" indent="-727363" algn="l" defTabSz="457200">
              <a:buSzPct val="100000"/>
              <a:buAutoNum type="alphaUcPeriod" startAt="1"/>
              <a:defRPr sz="3500">
                <a:solidFill>
                  <a:srgbClr val="000000"/>
                </a:solidFill>
              </a:defRPr>
            </a:pPr>
            <a:r>
              <a:t>Objective: The pilot will be able to operate the airplane's flight instrument and auto-flight system.  </a:t>
            </a:r>
          </a:p>
          <a:p>
            <a:pPr marL="727363" indent="-727363" algn="l" defTabSz="457200">
              <a:buSzPct val="100000"/>
              <a:buAutoNum type="alphaUcPeriod" startAt="1"/>
              <a:defRPr sz="3500">
                <a:solidFill>
                  <a:srgbClr val="000000"/>
                </a:solidFill>
              </a:defRPr>
            </a:pPr>
            <a:r>
              <a:t>Content:  1) Panel arrangement.  2) Pitot-static system and instruments – Operation of the system, including drains, and alternate static sources; airspeed indicator bug settings, including markings; altimeter; vertical speed indicator.  3) Service Air and instruments – Operation of the system, including gauges and malfunction indications; attitude indicator; heading indicator; turn and slip indicator.  4) Electrically operated instruments – Turn and bank coordinator; attitude indicator; radio altimeter.  5) Magnetic compass – Errors in and use of magnetic compass system.  6) Air data computer (as applicable).  7) Stall avoidance and warning systems.  8) Flight director (FD).  9) Weather detection systems – Stormscope, radar (as applicable).  10) Traffic collision and avoidance system (TCAS, as applicable).  11) Flight management system (FMS, as applicable).  12) Autopilot– Interface with aircraft flight director and navigation systems, including automatic approach tracking. </a:t>
            </a:r>
          </a:p>
          <a:p>
            <a:pPr marL="727363" indent="-727363" algn="l" defTabSz="457200">
              <a:buSzPct val="100000"/>
              <a:buAutoNum type="alphaUcPeriod" startAt="1"/>
              <a:defRPr sz="3500">
                <a:solidFill>
                  <a:srgbClr val="000000"/>
                </a:solidFill>
              </a:defRPr>
            </a:pPr>
            <a:r>
              <a:t>Completion Standards: The pilot must be able to demonstrate knowledge and understanding of the avionic and auto-flight systems.   </a:t>
            </a:r>
          </a:p>
          <a:p>
            <a:pPr algn="l" defTabSz="457200">
              <a:defRPr sz="3500">
                <a:solidFill>
                  <a:srgbClr val="000000"/>
                </a:solidFill>
              </a:defRPr>
            </a:pPr>
          </a:p>
          <a:p>
            <a:pPr algn="l" defTabSz="457200">
              <a:defRPr sz="3500">
                <a:solidFill>
                  <a:srgbClr val="000000"/>
                </a:solidFill>
              </a:defRPr>
            </a:pPr>
          </a:p>
        </p:txBody>
      </p:sp>
      <p:sp>
        <p:nvSpPr>
          <p:cNvPr id="189" name="Piper PAY 3 GROUND INSTRUCTION"/>
          <p:cNvSpPr txBox="1"/>
          <p:nvPr/>
        </p:nvSpPr>
        <p:spPr>
          <a:xfrm>
            <a:off x="4112418" y="583292"/>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Piper PAY 3 GROUND INSTRUCTION"/>
          <p:cNvSpPr txBox="1"/>
          <p:nvPr/>
        </p:nvSpPr>
        <p:spPr>
          <a:xfrm>
            <a:off x="4112418" y="439031"/>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
        <p:nvSpPr>
          <p:cNvPr id="192" name="Lesson #14 – Communication and Navigation Equipment (0.5 hour)…"/>
          <p:cNvSpPr txBox="1"/>
          <p:nvPr/>
        </p:nvSpPr>
        <p:spPr>
          <a:xfrm>
            <a:off x="2891857" y="2312993"/>
            <a:ext cx="18600286" cy="115953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#14 </a:t>
            </a:r>
            <a:r>
              <a:t>– Communication and Navigation Equipment (0.5 hour)  </a:t>
            </a:r>
          </a:p>
          <a:p>
            <a:pPr marL="727363" indent="-727363" algn="l" defTabSz="457200">
              <a:buSzPct val="100000"/>
              <a:buAutoNum type="alphaUcPeriod" startAt="1"/>
              <a:defRPr sz="3500">
                <a:solidFill>
                  <a:srgbClr val="000000"/>
                </a:solidFill>
              </a:defRPr>
            </a:pPr>
            <a:r>
              <a:t>Objective: The pilot will become familiar with and be able to operate the airplane's communications equipment.  </a:t>
            </a:r>
          </a:p>
          <a:p>
            <a:pPr marL="727363" indent="-727363" algn="l" defTabSz="457200">
              <a:buSzPct val="100000"/>
              <a:buAutoNum type="alphaUcPeriod" startAt="1"/>
              <a:defRPr sz="3500">
                <a:solidFill>
                  <a:srgbClr val="000000"/>
                </a:solidFill>
              </a:defRPr>
            </a:pPr>
            <a:r>
              <a:t>Content:  1) VHF/HF radios; audio panels; interphone and passenger address systems; voice recorder.  2) Aircraft transponders, radio altimeters, electronic flight instrumentation system (EFIS), or computer-generated displays of aircraft position and navigation information.  3) Navigation receivers – VOR, NDB, RNAV, GPS, DME, and marker beacon.</a:t>
            </a:r>
          </a:p>
          <a:p>
            <a:pPr marL="727363" indent="-727363" algn="l" defTabSz="457200">
              <a:buSzPct val="100000"/>
              <a:buAutoNum type="alphaUcPeriod" startAt="1"/>
              <a:defRPr sz="3500">
                <a:solidFill>
                  <a:srgbClr val="000000"/>
                </a:solidFill>
              </a:defRPr>
            </a:pPr>
            <a:r>
              <a:t>Completion Standards: The pilot must be able to demonstrate knowledge and understanding of the airplane's communication and navigation systems and equipment.   </a:t>
            </a:r>
          </a:p>
          <a:p>
            <a:pPr algn="l" defTabSz="457200">
              <a:defRPr sz="3500">
                <a:solidFill>
                  <a:srgbClr val="000000"/>
                </a:solidFill>
              </a:defRPr>
            </a:pPr>
          </a:p>
          <a:p>
            <a:pPr algn="l" defTabSz="457200">
              <a:defRPr sz="3500">
                <a:solidFill>
                  <a:srgbClr val="000000"/>
                </a:solidFill>
              </a:defRPr>
            </a:pPr>
            <a:r>
              <a:rPr b="1"/>
              <a:t>Lesson #15 </a:t>
            </a:r>
            <a:r>
              <a:t>– Weight and Balance (0.5 hour)  </a:t>
            </a:r>
          </a:p>
          <a:p>
            <a:pPr marL="727363" indent="-727363" algn="l" defTabSz="457200">
              <a:buSzPct val="100000"/>
              <a:buAutoNum type="alphaUcPeriod" startAt="1"/>
              <a:defRPr sz="3500">
                <a:solidFill>
                  <a:srgbClr val="000000"/>
                </a:solidFill>
              </a:defRPr>
            </a:pPr>
            <a:r>
              <a:t>Objective: The pilot will become familiar with the weight and balance limitations of the aircraft and be able to ensure the aircraft is properly loaded. </a:t>
            </a:r>
          </a:p>
          <a:p>
            <a:pPr marL="727363" indent="-727363" algn="l" defTabSz="457200">
              <a:buSzPct val="100000"/>
              <a:buAutoNum type="alphaUcPeriod" startAt="1"/>
              <a:defRPr sz="3500">
                <a:solidFill>
                  <a:srgbClr val="000000"/>
                </a:solidFill>
              </a:defRPr>
            </a:pPr>
            <a:r>
              <a:t>Content:  1) Determining the current aircraft empty weight, center of gravity, and Zero Fuel Weight. 2) Computation of the weight and center of gravity for specified load conditions to include adding, removing, or shifting weight. 3) Determining if the center of gravity will be within limits for takeoff, flight, and landing. 4) Understanding the effect of fuel burn on the center of gravity. </a:t>
            </a:r>
          </a:p>
          <a:p>
            <a:pPr marL="727363" indent="-727363" algn="l" defTabSz="457200">
              <a:buSzPct val="100000"/>
              <a:buAutoNum type="alphaUcPeriod" startAt="1"/>
              <a:defRPr sz="3500">
                <a:solidFill>
                  <a:srgbClr val="000000"/>
                </a:solidFill>
              </a:defRPr>
            </a:pPr>
            <a:r>
              <a:t>Completion Standards: The pilot will be able to demonstrate proficiency using the applicable charts to solve loading problems.  </a:t>
            </a:r>
          </a:p>
          <a:p>
            <a:pPr algn="l" defTabSz="457200">
              <a:defRPr sz="3500">
                <a:solidFill>
                  <a:srgbClr val="000000"/>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Lesson #16 – Adverse Weather Practices (0.5 hour)…"/>
          <p:cNvSpPr txBox="1"/>
          <p:nvPr/>
        </p:nvSpPr>
        <p:spPr>
          <a:xfrm>
            <a:off x="2505182" y="4518046"/>
            <a:ext cx="19373636" cy="63629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#16 –</a:t>
            </a:r>
            <a:r>
              <a:t> Adverse Weather Practices (0.5 hour)  </a:t>
            </a:r>
          </a:p>
          <a:p>
            <a:pPr marL="727363" indent="-727363" algn="l" defTabSz="457200">
              <a:buSzPct val="100000"/>
              <a:buAutoNum type="alphaUcPeriod" startAt="1"/>
              <a:defRPr sz="3500">
                <a:solidFill>
                  <a:srgbClr val="000000"/>
                </a:solidFill>
              </a:defRPr>
            </a:pPr>
            <a:r>
              <a:t>Objective: The pilot will understand the Manufacturer's recommended practices for operating in adverse weather conditions.  </a:t>
            </a:r>
          </a:p>
          <a:p>
            <a:pPr marL="727363" indent="-727363" algn="l" defTabSz="457200">
              <a:buSzPct val="100000"/>
              <a:buAutoNum type="alphaUcPeriod" startAt="1"/>
              <a:defRPr sz="3500">
                <a:solidFill>
                  <a:srgbClr val="000000"/>
                </a:solidFill>
              </a:defRPr>
            </a:pPr>
            <a:r>
              <a:t>Content:  1) Operation in heavy precipitation.  2) Operation in snow, slush, and ice. 3) Operation in turbulence. 4) Low level wind-shear encounter.  a) Takeoff and departure  b) Approach and landing 5) Thunderstorm avoidance. 6) Cold weather precautions. 7) Low visibility Operations. 8) High, Hot &amp; Heavy Operations.  </a:t>
            </a:r>
          </a:p>
          <a:p>
            <a:pPr marL="727363" indent="-727363" algn="l" defTabSz="457200">
              <a:buSzPct val="100000"/>
              <a:buAutoNum type="alphaUcPeriod" startAt="1"/>
              <a:defRPr sz="3500">
                <a:solidFill>
                  <a:srgbClr val="000000"/>
                </a:solidFill>
              </a:defRPr>
            </a:pPr>
            <a:r>
              <a:t>Completion Standards: The pilot will be able to demonstrate, by verbal testing and discussion, the Manufacturer's recommended adverse weather practices.  </a:t>
            </a:r>
          </a:p>
          <a:p>
            <a:pPr algn="l" defTabSz="457200">
              <a:defRPr sz="3500">
                <a:solidFill>
                  <a:srgbClr val="000000"/>
                </a:solidFill>
              </a:defRPr>
            </a:pPr>
          </a:p>
          <a:p>
            <a:pPr algn="l" defTabSz="457200">
              <a:defRPr sz="3500">
                <a:solidFill>
                  <a:srgbClr val="000000"/>
                </a:solidFill>
              </a:defRPr>
            </a:pPr>
          </a:p>
        </p:txBody>
      </p:sp>
      <p:sp>
        <p:nvSpPr>
          <p:cNvPr id="195" name="Piper PAY 3 GROUND INSTRUCTION"/>
          <p:cNvSpPr txBox="1"/>
          <p:nvPr/>
        </p:nvSpPr>
        <p:spPr>
          <a:xfrm>
            <a:off x="4099610" y="1472903"/>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Lesson #17 – Performance Charts, Significance and Effects of Exceeding Aircraft Limitations (1 hour)…"/>
          <p:cNvSpPr txBox="1"/>
          <p:nvPr/>
        </p:nvSpPr>
        <p:spPr>
          <a:xfrm>
            <a:off x="1838780" y="2956434"/>
            <a:ext cx="20706441" cy="94871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#17 </a:t>
            </a:r>
            <a:r>
              <a:t>– Performance Charts, Significance and Effects of Exceeding Aircraft Limitations (1 hour)  </a:t>
            </a:r>
          </a:p>
          <a:p>
            <a:pPr marL="727363" indent="-727363" algn="l" defTabSz="457200">
              <a:buSzPct val="100000"/>
              <a:buAutoNum type="alphaUcPeriod" startAt="1"/>
              <a:defRPr sz="3500">
                <a:solidFill>
                  <a:srgbClr val="000000"/>
                </a:solidFill>
              </a:defRPr>
            </a:pPr>
            <a:r>
              <a:t>Objective: The pilot will become familiar with the performance characteristics, limitations, and MEL for the aircraft.  </a:t>
            </a:r>
          </a:p>
          <a:p>
            <a:pPr marL="727363" indent="-727363" algn="l" defTabSz="457200">
              <a:buSzPct val="100000"/>
              <a:buAutoNum type="alphaUcPeriod" startAt="1"/>
              <a:defRPr sz="3500">
                <a:solidFill>
                  <a:srgbClr val="000000"/>
                </a:solidFill>
              </a:defRPr>
            </a:pPr>
            <a:r>
              <a:t>Content:  1) Review of aerodynamic fundamentals.  2) Airflow – Airfoils; aerodynamic effect of speed brakes, flaps, and other configurations.  3) Low/high-speed aerodynamics and stability.  4) Recommended airspeeds during specific phases of flight.  5) Stall/spin characteristics and limitations.  6) Performance charts, tables, tabulated data, and other related AFM and Operations Manual information – Accelerate-stop distance; takeoff performance, climb performance; cruise performance; fuel consumption, range, and endurance; descent performance; and other performance data.  7) Normal, abnormal, and emergency performance characteristics.  8) Meteorological and weight-limiting performance factors (temperature, pressure, contaminated runways, precipitation, climb/runway limits) 9) Special operational conditions (e.g., unpaved runways and high-altitude airports, single engine glide).  10) Other information found in the approved AFM and Operations Manual on the aircraft's aerodynamics, performance, and limitations.  </a:t>
            </a:r>
          </a:p>
          <a:p>
            <a:pPr marL="727363" indent="-727363" algn="l" defTabSz="457200">
              <a:buSzPct val="100000"/>
              <a:buAutoNum type="alphaUcPeriod" startAt="1"/>
              <a:defRPr sz="3500">
                <a:solidFill>
                  <a:srgbClr val="000000"/>
                </a:solidFill>
              </a:defRPr>
            </a:pPr>
            <a:r>
              <a:t>Completion Standards: The pilot must be able to demonstrate use of the aircraft's performance charts to determine aircraft performance and limitations during all flight regimes.  </a:t>
            </a:r>
          </a:p>
          <a:p>
            <a:pPr algn="l" defTabSz="457200">
              <a:defRPr sz="3500">
                <a:solidFill>
                  <a:srgbClr val="000000"/>
                </a:solidFill>
              </a:defRPr>
            </a:pPr>
          </a:p>
        </p:txBody>
      </p:sp>
      <p:sp>
        <p:nvSpPr>
          <p:cNvPr id="198" name="Piper PAY 3 GROUND INSTRUCTION"/>
          <p:cNvSpPr txBox="1"/>
          <p:nvPr/>
        </p:nvSpPr>
        <p:spPr>
          <a:xfrm>
            <a:off x="4364090" y="1088207"/>
            <a:ext cx="16159163" cy="1229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Lesson #18 –Night and High Altitude Operations (1 Hour)…"/>
          <p:cNvSpPr txBox="1"/>
          <p:nvPr/>
        </p:nvSpPr>
        <p:spPr>
          <a:xfrm>
            <a:off x="817306" y="2576117"/>
            <a:ext cx="23566694" cy="11620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#18</a:t>
            </a:r>
            <a:r>
              <a:t> –Night and High Altitude Operations (1 Hour) </a:t>
            </a:r>
          </a:p>
          <a:p>
            <a:pPr marL="727363" indent="-727363" algn="l" defTabSz="457200">
              <a:buSzPct val="100000"/>
              <a:buAutoNum type="alphaUcPeriod" startAt="1"/>
              <a:defRPr sz="3500">
                <a:solidFill>
                  <a:srgbClr val="000000"/>
                </a:solidFill>
              </a:defRPr>
            </a:pPr>
            <a:r>
              <a:t>Objective: The pilot will become familiar with the procedures for night and high altitude Operations.  </a:t>
            </a:r>
          </a:p>
          <a:p>
            <a:pPr marL="727363" indent="-727363" algn="l" defTabSz="457200">
              <a:buSzPct val="100000"/>
              <a:buAutoNum type="alphaUcPeriod" startAt="1"/>
              <a:defRPr sz="3500">
                <a:solidFill>
                  <a:srgbClr val="000000"/>
                </a:solidFill>
              </a:defRPr>
            </a:pPr>
            <a:r>
              <a:t>Content:  1) Night Operations  2) High Altitude Operations  </a:t>
            </a:r>
          </a:p>
          <a:p>
            <a:pPr marL="727363" indent="-727363" algn="l" defTabSz="457200">
              <a:buSzPct val="100000"/>
              <a:buAutoNum type="alphaUcPeriod" startAt="1"/>
              <a:defRPr sz="3500">
                <a:solidFill>
                  <a:srgbClr val="000000"/>
                </a:solidFill>
              </a:defRPr>
            </a:pPr>
            <a:r>
              <a:t>Completion Standards: The pilot must be able to demonstrate knowledge of night and high altitude Operations.    </a:t>
            </a:r>
          </a:p>
          <a:p>
            <a:pPr algn="l" defTabSz="457200">
              <a:defRPr sz="3500">
                <a:solidFill>
                  <a:srgbClr val="000000"/>
                </a:solidFill>
              </a:defRPr>
            </a:pPr>
          </a:p>
          <a:p>
            <a:pPr algn="l" defTabSz="457200">
              <a:defRPr sz="3500">
                <a:solidFill>
                  <a:srgbClr val="000000"/>
                </a:solidFill>
              </a:defRPr>
            </a:pPr>
            <a:r>
              <a:rPr b="1"/>
              <a:t>Lesson #19 </a:t>
            </a:r>
            <a:r>
              <a:t>– Profiles (1 Hour) </a:t>
            </a:r>
          </a:p>
          <a:p>
            <a:pPr marL="727363" indent="-727363" algn="l" defTabSz="457200">
              <a:buSzPct val="100000"/>
              <a:buAutoNum type="alphaUcPeriod" startAt="1"/>
              <a:defRPr sz="3500">
                <a:solidFill>
                  <a:srgbClr val="000000"/>
                </a:solidFill>
              </a:defRPr>
            </a:pPr>
            <a:r>
              <a:t>Objective: The pilot will become familiar with the techniques to correctly perform the fight maneuver profiles.  </a:t>
            </a:r>
          </a:p>
          <a:p>
            <a:pPr marL="727363" indent="-727363" algn="l" defTabSz="457200">
              <a:buSzPct val="100000"/>
              <a:buAutoNum type="alphaUcPeriod" startAt="1"/>
              <a:defRPr sz="3500">
                <a:solidFill>
                  <a:srgbClr val="000000"/>
                </a:solidFill>
              </a:defRPr>
            </a:pPr>
            <a:r>
              <a:t>Content:  1) Steep Turns, Stalls – takeoff, cruise, and departure, Unusual Attitudes  2) Engine shutdown and restart  b) Visual Approach and Landing  3) Instrument Approach and Landing  4) Circling Approach  </a:t>
            </a:r>
          </a:p>
          <a:p>
            <a:pPr marL="727363" indent="-727363" algn="l" defTabSz="457200">
              <a:buSzPct val="100000"/>
              <a:buAutoNum type="alphaUcPeriod" startAt="1"/>
              <a:defRPr sz="3500">
                <a:solidFill>
                  <a:srgbClr val="000000"/>
                </a:solidFill>
              </a:defRPr>
            </a:pPr>
            <a:r>
              <a:t>Completion Standards: The pilot must be able to demonstrate knowledge of the airplane maneuvers and instrument approach procedures.</a:t>
            </a:r>
          </a:p>
          <a:p>
            <a:pPr algn="l" defTabSz="457200">
              <a:defRPr sz="3500">
                <a:solidFill>
                  <a:srgbClr val="000000"/>
                </a:solidFill>
              </a:defRPr>
            </a:pPr>
          </a:p>
          <a:p>
            <a:pPr algn="l" defTabSz="457200">
              <a:defRPr sz="3500">
                <a:solidFill>
                  <a:srgbClr val="000000"/>
                </a:solidFill>
              </a:defRPr>
            </a:pPr>
            <a:r>
              <a:rPr b="1"/>
              <a:t>Lesson #20 </a:t>
            </a:r>
            <a:r>
              <a:t>– Human Factors and Risk Management (2.0 hours)  </a:t>
            </a:r>
          </a:p>
          <a:p>
            <a:pPr marL="727363" indent="-727363" algn="l" defTabSz="457200">
              <a:buSzPct val="100000"/>
              <a:buAutoNum type="alphaUcPeriod" startAt="1"/>
              <a:defRPr sz="3500">
                <a:solidFill>
                  <a:srgbClr val="000000"/>
                </a:solidFill>
              </a:defRPr>
            </a:pPr>
            <a:r>
              <a:t>Objective: The pilot will become familiar with Human Factors (HF) issues and Risk Management techniques.  </a:t>
            </a:r>
          </a:p>
          <a:p>
            <a:pPr marL="727363" indent="-727363" algn="l" defTabSz="457200">
              <a:buSzPct val="100000"/>
              <a:buAutoNum type="alphaUcPeriod" startAt="1"/>
              <a:defRPr sz="3500">
                <a:solidFill>
                  <a:srgbClr val="000000"/>
                </a:solidFill>
              </a:defRPr>
            </a:pPr>
            <a:r>
              <a:t>Content:  1) Human physiology.  a) Rest, naps, and sleep.  b) Effects of drugs and alcohol.  c) Smoking.  d) Other stresses; e.g., divorce, finance.  e) Eating habits.  f) Stress management.  2) Hazardous attitudes.  3) Aeronautical decision making.  a) Risk assessment.  b) Risk management.  c) How to develop decision making skills.  4) First flight of the day. </a:t>
            </a:r>
          </a:p>
          <a:p>
            <a:pPr marL="727363" indent="-727363" algn="l" defTabSz="457200">
              <a:buSzPct val="100000"/>
              <a:buAutoNum type="alphaUcPeriod" startAt="1"/>
              <a:defRPr sz="3500">
                <a:solidFill>
                  <a:srgbClr val="000000"/>
                </a:solidFill>
              </a:defRPr>
            </a:pPr>
            <a:r>
              <a:t>Completion Standards: The pilot must be able to demonstrate knowledge of HF and risk management. </a:t>
            </a:r>
          </a:p>
          <a:p>
            <a:pPr algn="l" defTabSz="457200">
              <a:defRPr sz="3500">
                <a:solidFill>
                  <a:srgbClr val="000000"/>
                </a:solidFill>
              </a:defRPr>
            </a:pPr>
          </a:p>
          <a:p>
            <a:pPr algn="l" defTabSz="457200">
              <a:defRPr sz="3500">
                <a:solidFill>
                  <a:srgbClr val="000000"/>
                </a:solidFill>
              </a:defRPr>
            </a:pPr>
          </a:p>
        </p:txBody>
      </p:sp>
      <p:sp>
        <p:nvSpPr>
          <p:cNvPr id="201" name="Piper PAY 3 GROUND INSTRUCTION"/>
          <p:cNvSpPr txBox="1"/>
          <p:nvPr/>
        </p:nvSpPr>
        <p:spPr>
          <a:xfrm>
            <a:off x="4112418" y="895858"/>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Lesson #21 – Single Pilot Resource and Cockpit Resource Management (1.5 hours)…"/>
          <p:cNvSpPr txBox="1"/>
          <p:nvPr/>
        </p:nvSpPr>
        <p:spPr>
          <a:xfrm>
            <a:off x="1056787" y="2682318"/>
            <a:ext cx="22270426" cy="105793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#21 </a:t>
            </a:r>
            <a:r>
              <a:t>– Single Pilot Resource and Cockpit Resource Management (1.5 hours)  </a:t>
            </a:r>
          </a:p>
          <a:p>
            <a:pPr marL="727363" indent="-727363" algn="l" defTabSz="457200">
              <a:buSzPct val="100000"/>
              <a:buAutoNum type="alphaUcPeriod" startAt="1"/>
              <a:defRPr sz="3500">
                <a:solidFill>
                  <a:srgbClr val="000000"/>
                </a:solidFill>
              </a:defRPr>
            </a:pPr>
            <a:r>
              <a:t>Objective: The pilot will become familiar with Single Pilot and Cockpit Resource Management (CRM) techniques and be able to facilitate the smooth flow of information and application of skills between flight and ground crew members and ATC, and shall be capable of utilizing all available resources and installed equipment resulting in a safe, organized flight.  </a:t>
            </a:r>
          </a:p>
          <a:p>
            <a:pPr marL="727363" indent="-727363" algn="l" defTabSz="457200">
              <a:buSzPct val="100000"/>
              <a:buAutoNum type="alphaUcPeriod" startAt="1"/>
              <a:defRPr sz="3500">
                <a:solidFill>
                  <a:srgbClr val="000000"/>
                </a:solidFill>
              </a:defRPr>
            </a:pPr>
            <a:r>
              <a:t>Content:  1) Getting along with others.  2) Communications skills.  3) How to develop decision-making skills.  4) Standard Operating Procedures (SOPs).  a) Use of checklists.  b) “Do List” vs. “Done List”.  c) Pilot flying and monitoring roles.  5) Critical situations.  6) Deviations from Standard Operating Procedures.</a:t>
            </a:r>
          </a:p>
          <a:p>
            <a:pPr marL="727363" indent="-727363" algn="l" defTabSz="457200">
              <a:buSzPct val="100000"/>
              <a:buAutoNum type="alphaUcPeriod" startAt="1"/>
              <a:defRPr sz="3500">
                <a:solidFill>
                  <a:srgbClr val="000000"/>
                </a:solidFill>
              </a:defRPr>
            </a:pPr>
            <a:r>
              <a:t>Completion Standards: This lesson is complete when the pilot is able to demonstrate satisfactory knowledge on a written or oral examination on the lesson subject matter. </a:t>
            </a:r>
          </a:p>
          <a:p>
            <a:pPr algn="l" defTabSz="457200">
              <a:defRPr sz="3500">
                <a:solidFill>
                  <a:srgbClr val="000000"/>
                </a:solidFill>
              </a:defRPr>
            </a:pPr>
          </a:p>
          <a:p>
            <a:pPr algn="l" defTabSz="457200">
              <a:defRPr sz="3500">
                <a:solidFill>
                  <a:srgbClr val="000000"/>
                </a:solidFill>
              </a:defRPr>
            </a:pPr>
            <a:r>
              <a:rPr b="1"/>
              <a:t>Lesson #22</a:t>
            </a:r>
            <a:r>
              <a:t> – Review (3 hours)  </a:t>
            </a:r>
          </a:p>
          <a:p>
            <a:pPr marL="727363" indent="-727363" algn="l" defTabSz="457200">
              <a:buSzPct val="100000"/>
              <a:buAutoNum type="alphaUcPeriod" startAt="1"/>
              <a:defRPr sz="3500">
                <a:solidFill>
                  <a:srgbClr val="000000"/>
                </a:solidFill>
              </a:defRPr>
            </a:pPr>
            <a:r>
              <a:t>Objective: The pilot will become familiar with the systems and components covered.  </a:t>
            </a:r>
          </a:p>
          <a:p>
            <a:pPr marL="727363" indent="-727363" algn="l" defTabSz="457200">
              <a:buSzPct val="100000"/>
              <a:buAutoNum type="alphaUcPeriod" startAt="1"/>
              <a:defRPr sz="3500">
                <a:solidFill>
                  <a:srgbClr val="000000"/>
                </a:solidFill>
              </a:defRPr>
            </a:pPr>
            <a:r>
              <a:t>Content (as applicable):  1) Review any problem areas in preparation for the written or verbal examination.</a:t>
            </a:r>
          </a:p>
          <a:p>
            <a:pPr marL="727363" indent="-727363" algn="l" defTabSz="457200">
              <a:buSzPct val="100000"/>
              <a:buAutoNum type="alphaUcPeriod" startAt="1"/>
              <a:defRPr sz="3500">
                <a:solidFill>
                  <a:srgbClr val="000000"/>
                </a:solidFill>
              </a:defRPr>
            </a:pPr>
            <a:r>
              <a:t>Completion Standards: The pilot must be able to demonstrate understanding of all material covered.  </a:t>
            </a:r>
          </a:p>
          <a:p>
            <a:pPr algn="l" defTabSz="457200">
              <a:defRPr sz="3500">
                <a:solidFill>
                  <a:srgbClr val="000000"/>
                </a:solidFill>
              </a:defRPr>
            </a:pPr>
          </a:p>
          <a:p>
            <a:pPr algn="l" defTabSz="457200">
              <a:defRPr sz="3500">
                <a:solidFill>
                  <a:srgbClr val="000000"/>
                </a:solidFill>
              </a:defRPr>
            </a:pPr>
            <a:r>
              <a:rPr b="1"/>
              <a:t>Lesson #23 –</a:t>
            </a:r>
            <a:r>
              <a:t> Examination  The pilot must be able to pass the written or oral examination on material covered during the ground instruction segment.</a:t>
            </a:r>
          </a:p>
          <a:p>
            <a:pPr algn="l" defTabSz="457200">
              <a:defRPr sz="3500">
                <a:solidFill>
                  <a:srgbClr val="000000"/>
                </a:solidFill>
              </a:defRPr>
            </a:pPr>
          </a:p>
        </p:txBody>
      </p:sp>
      <p:sp>
        <p:nvSpPr>
          <p:cNvPr id="204" name="Piper PAY 3 GROUND INSTRUCTION"/>
          <p:cNvSpPr txBox="1"/>
          <p:nvPr/>
        </p:nvSpPr>
        <p:spPr>
          <a:xfrm>
            <a:off x="4112418" y="895858"/>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Amount of flight time should be adjusted according to the pilot's ability, time in type, and equipment. This may be accomplished in Cockpit Procedures Trainers (CPT),  and Flight Training Devices (FTD), as available.…"/>
          <p:cNvSpPr txBox="1"/>
          <p:nvPr/>
        </p:nvSpPr>
        <p:spPr>
          <a:xfrm>
            <a:off x="3487758" y="3944467"/>
            <a:ext cx="17408484" cy="58270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200">
                <a:solidFill>
                  <a:srgbClr val="000000"/>
                </a:solidFill>
              </a:defRPr>
            </a:pPr>
            <a:r>
              <a:t>Amount of flight time should be adjusted according to the pilot's ability, time in type, and equipment. This may be accomplished in Cockpit Procedures Trainers (CPT),  and Flight Training Devices (FTD), as available. </a:t>
            </a:r>
          </a:p>
          <a:p>
            <a:pPr algn="l" defTabSz="457200">
              <a:defRPr sz="4200">
                <a:solidFill>
                  <a:srgbClr val="000000"/>
                </a:solidFill>
              </a:defRPr>
            </a:pPr>
            <a:r>
              <a:rPr b="1" cap="small"/>
              <a:t>Objective</a:t>
            </a:r>
            <a:r>
              <a:t>: The pilot shall apply the knowledge and skill acquired during ground training to  flying the airplane.  </a:t>
            </a:r>
          </a:p>
          <a:p>
            <a:pPr algn="l" defTabSz="457200">
              <a:defRPr sz="4200">
                <a:solidFill>
                  <a:srgbClr val="000000"/>
                </a:solidFill>
              </a:defRPr>
            </a:pPr>
            <a:r>
              <a:rPr b="1" cap="small"/>
              <a:t>Completion Standards: </a:t>
            </a:r>
            <a:r>
              <a:t>The pilot shall demonstrate proficiency in handling and operating the airplane by passing the flight portion of the practical test to levels consistent</a:t>
            </a:r>
          </a:p>
        </p:txBody>
      </p:sp>
      <p:sp>
        <p:nvSpPr>
          <p:cNvPr id="207" name="FLIGHT/SIMULATOR INSTRUCTION"/>
          <p:cNvSpPr txBox="1"/>
          <p:nvPr/>
        </p:nvSpPr>
        <p:spPr>
          <a:xfrm>
            <a:off x="1682984" y="499624"/>
            <a:ext cx="21922437" cy="22837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200">
                <a:solidFill>
                  <a:srgbClr val="000000"/>
                </a:solidFill>
              </a:defRPr>
            </a:pPr>
            <a:r>
              <a:rPr b="1" sz="10000"/>
              <a:t>FLIGHT/SIMULATOR INSTRUCTION</a:t>
            </a: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Introduction:  To be eligible to enroll in our PAY 3 Initial Training program. You must meet the following requirements:"/>
          <p:cNvSpPr txBox="1"/>
          <p:nvPr/>
        </p:nvSpPr>
        <p:spPr>
          <a:xfrm>
            <a:off x="1610917" y="-1"/>
            <a:ext cx="22436473" cy="2531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19" sz="6000">
                <a:solidFill>
                  <a:srgbClr val="000000"/>
                </a:solidFill>
              </a:defRPr>
            </a:lvl1pPr>
          </a:lstStyle>
          <a:p>
            <a:pPr/>
            <a:r>
              <a:t>Introduction:  To be eligible to enroll in our PAY 3 Initial Training program. You must meet the following requirements:</a:t>
            </a:r>
          </a:p>
        </p:txBody>
      </p:sp>
      <p:sp>
        <p:nvSpPr>
          <p:cNvPr id="155" name="FAA REQUIREMENTS:…"/>
          <p:cNvSpPr txBox="1"/>
          <p:nvPr/>
        </p:nvSpPr>
        <p:spPr>
          <a:xfrm>
            <a:off x="1477293" y="2531821"/>
            <a:ext cx="21429415" cy="9437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2400"/>
              </a:spcBef>
              <a:defRPr cap="small" sz="3200">
                <a:solidFill>
                  <a:srgbClr val="000000"/>
                </a:solidFill>
              </a:defRPr>
            </a:pPr>
            <a:r>
              <a:rPr b="1"/>
              <a:t>FAA REQUIREMENTS</a:t>
            </a:r>
            <a:r>
              <a:t>:</a:t>
            </a:r>
          </a:p>
          <a:p>
            <a:pPr algn="l">
              <a:spcBef>
                <a:spcPts val="2400"/>
              </a:spcBef>
              <a:defRPr sz="3200">
                <a:solidFill>
                  <a:srgbClr val="000000"/>
                </a:solidFill>
              </a:defRPr>
            </a:pPr>
            <a:r>
              <a:t>Each student applicant must: </a:t>
            </a:r>
          </a:p>
          <a:p>
            <a:pPr algn="l">
              <a:spcBef>
                <a:spcPts val="2400"/>
              </a:spcBef>
              <a:defRPr sz="3200">
                <a:solidFill>
                  <a:srgbClr val="000000"/>
                </a:solidFill>
              </a:defRPr>
            </a:pPr>
            <a:r>
              <a:t>Hold a valid US Private pilot certificate, or higher, with an Instrument airplane rating. </a:t>
            </a:r>
          </a:p>
          <a:p>
            <a:pPr algn="l">
              <a:spcBef>
                <a:spcPts val="2400"/>
              </a:spcBef>
              <a:defRPr sz="3200">
                <a:solidFill>
                  <a:srgbClr val="000000"/>
                </a:solidFill>
              </a:defRPr>
            </a:pPr>
            <a:r>
              <a:t>Hold a valid Third Class, or higher US Medical Certificate. Not required for simulator training. </a:t>
            </a:r>
          </a:p>
          <a:p>
            <a:pPr algn="l">
              <a:spcBef>
                <a:spcPts val="2400"/>
              </a:spcBef>
              <a:defRPr b="1" cap="all" sz="3200">
                <a:solidFill>
                  <a:srgbClr val="000000"/>
                </a:solidFill>
              </a:defRPr>
            </a:pPr>
            <a:r>
              <a:t>Executive Flight Training’s Requirements:</a:t>
            </a:r>
          </a:p>
          <a:p>
            <a:pPr algn="l">
              <a:spcBef>
                <a:spcPts val="2400"/>
              </a:spcBef>
              <a:defRPr sz="3200">
                <a:solidFill>
                  <a:srgbClr val="000000"/>
                </a:solidFill>
              </a:defRPr>
            </a:pPr>
            <a:r>
              <a:t>We pride ourselves on providing superior PAY 3 instruction in a timely manner. To do that in a accelerated manner, we need you to bring some skills to the table. Such as:</a:t>
            </a:r>
          </a:p>
          <a:p>
            <a:pPr marL="665018" indent="-665018" algn="l">
              <a:spcBef>
                <a:spcPts val="2400"/>
              </a:spcBef>
              <a:buSzPct val="100000"/>
              <a:buAutoNum type="arabicPeriod" startAt="1"/>
              <a:defRPr sz="3200">
                <a:solidFill>
                  <a:srgbClr val="000000"/>
                </a:solidFill>
              </a:defRPr>
            </a:pPr>
            <a:r>
              <a:t>IFR skills. </a:t>
            </a:r>
          </a:p>
          <a:p>
            <a:pPr marL="665018" indent="-665018" algn="l">
              <a:spcBef>
                <a:spcPts val="2400"/>
              </a:spcBef>
              <a:buSzPct val="100000"/>
              <a:buAutoNum type="arabicPeriod" startAt="1"/>
              <a:defRPr sz="3200">
                <a:solidFill>
                  <a:srgbClr val="000000"/>
                </a:solidFill>
              </a:defRPr>
            </a:pPr>
            <a:r>
              <a:t>Currency. You must have flown within 3 months including having a current IPC &amp; Flight Review.</a:t>
            </a:r>
          </a:p>
          <a:p>
            <a:pPr marL="665018" indent="-665018" algn="l">
              <a:spcBef>
                <a:spcPts val="2400"/>
              </a:spcBef>
              <a:buSzPct val="100000"/>
              <a:buAutoNum type="arabicPeriod" startAt="1"/>
              <a:defRPr sz="3200">
                <a:solidFill>
                  <a:srgbClr val="000000"/>
                </a:solidFill>
              </a:defRPr>
            </a:pPr>
            <a:r>
              <a:t>Experience. High altitude, some turbine time, even completing a different initial training course makes the process much easier for you.</a:t>
            </a:r>
          </a:p>
          <a:p>
            <a:pPr marL="665018" indent="-665018" algn="l">
              <a:spcBef>
                <a:spcPts val="2400"/>
              </a:spcBef>
              <a:buSzPct val="100000"/>
              <a:buAutoNum type="arabicPeriod" startAt="1"/>
              <a:defRPr sz="3200">
                <a:solidFill>
                  <a:srgbClr val="000000"/>
                </a:solidFill>
              </a:defRPr>
            </a:pPr>
            <a:r>
              <a:t>Total Flight Time: 2000 hours.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Lesson #24 – Introduction to the Airplane; Instructional Preflight (2 hours)…"/>
          <p:cNvSpPr txBox="1"/>
          <p:nvPr/>
        </p:nvSpPr>
        <p:spPr>
          <a:xfrm>
            <a:off x="2058942" y="3356429"/>
            <a:ext cx="20266116" cy="8445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#24 </a:t>
            </a:r>
            <a:r>
              <a:t>– Introduction to the Airplane; Instructional Preflight (2 hours)  </a:t>
            </a:r>
          </a:p>
          <a:p>
            <a:pPr marL="727363" indent="-727363" algn="l" defTabSz="457200">
              <a:buSzPct val="100000"/>
              <a:buAutoNum type="alphaUcPeriod" startAt="1"/>
              <a:defRPr sz="3500">
                <a:solidFill>
                  <a:srgbClr val="000000"/>
                </a:solidFill>
              </a:defRPr>
            </a:pPr>
            <a:r>
              <a:t>Objective: The pilot shall become familiar with the airplane, and will be able to apply the knowledge gained from ground training to the inspection of the airplane.</a:t>
            </a:r>
          </a:p>
          <a:p>
            <a:pPr marL="727363" indent="-727363" algn="l" defTabSz="457200">
              <a:buSzPct val="100000"/>
              <a:buAutoNum type="alphaUcPeriod" startAt="1"/>
              <a:defRPr sz="3500">
                <a:solidFill>
                  <a:srgbClr val="000000"/>
                </a:solidFill>
              </a:defRPr>
            </a:pPr>
            <a:r>
              <a:t>Content:  1) Preflight discussion.  2) Introduction.  (a) Airplane documentation – Registration; airworthiness certificate; maintenance logs; MEL/CDL.  (b) Preflight inspection – Complete visual inspection of interior and exterior, using appropriate checklist.  3) Ground Operations.  (a) Prestart checklist.  (b) Control system checks.  (c) Normal starting procedures.  (d) Radio and electronic equipment checks.  (e) Systems Operations familiarization and additional checks described in the approved AFM and Operations Manual, checklists, or other approved material appropriate to the airplane type and type of flight.</a:t>
            </a:r>
          </a:p>
          <a:p>
            <a:pPr marL="727363" indent="-727363" algn="l" defTabSz="457200">
              <a:buSzPct val="100000"/>
              <a:buAutoNum type="alphaUcPeriod" startAt="1"/>
              <a:defRPr sz="3500">
                <a:solidFill>
                  <a:srgbClr val="000000"/>
                </a:solidFill>
              </a:defRPr>
            </a:pPr>
            <a:r>
              <a:t>Completion Standards: At the completion of this lesson, the pilot shall demonstrate basic airmanship qualities and understanding of flight characteristics of the aircraft.  </a:t>
            </a:r>
          </a:p>
          <a:p>
            <a:pPr algn="l" defTabSz="457200">
              <a:defRPr sz="3500">
                <a:solidFill>
                  <a:srgbClr val="000000"/>
                </a:solidFill>
              </a:defRPr>
            </a:pPr>
          </a:p>
          <a:p>
            <a:pPr algn="l" defTabSz="457200">
              <a:defRPr sz="3500">
                <a:solidFill>
                  <a:srgbClr val="000000"/>
                </a:solidFill>
              </a:defRPr>
            </a:pPr>
          </a:p>
          <a:p>
            <a:pPr algn="l" defTabSz="457200">
              <a:defRPr sz="3500">
                <a:solidFill>
                  <a:srgbClr val="000000"/>
                </a:solidFill>
              </a:defRPr>
            </a:pPr>
          </a:p>
        </p:txBody>
      </p:sp>
      <p:sp>
        <p:nvSpPr>
          <p:cNvPr id="210" name="FLIGHT/SIMULATOR INSTRUCTION"/>
          <p:cNvSpPr txBox="1"/>
          <p:nvPr/>
        </p:nvSpPr>
        <p:spPr>
          <a:xfrm>
            <a:off x="1488809" y="555102"/>
            <a:ext cx="21922436" cy="22837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200">
                <a:solidFill>
                  <a:srgbClr val="000000"/>
                </a:solidFill>
              </a:defRPr>
            </a:pPr>
            <a:r>
              <a:rPr b="1" sz="10000"/>
              <a:t>FLIGHT/SIMULATOR INSTRUCTION</a:t>
            </a:r>
            <a: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Lesson #25 – Basic Maneuvers and Instrument Procedures (2 hours)…"/>
          <p:cNvSpPr txBox="1"/>
          <p:nvPr/>
        </p:nvSpPr>
        <p:spPr>
          <a:xfrm>
            <a:off x="3912134" y="3032206"/>
            <a:ext cx="16896342" cy="100078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#25 –</a:t>
            </a:r>
            <a:r>
              <a:t> Basic Maneuvers and Instrument Procedures (2 hours)  </a:t>
            </a:r>
          </a:p>
          <a:p>
            <a:pPr marL="727363" indent="-727363" algn="l" defTabSz="457200">
              <a:buSzPct val="100000"/>
              <a:buAutoNum type="alphaUcPeriod" startAt="1"/>
              <a:defRPr sz="3500">
                <a:solidFill>
                  <a:srgbClr val="000000"/>
                </a:solidFill>
              </a:defRPr>
            </a:pPr>
            <a:r>
              <a:t>Objective: The pilot will be able to apply the knowledge gained from ground training to the operation of the airplane. </a:t>
            </a:r>
          </a:p>
          <a:p>
            <a:pPr marL="727363" indent="-727363" algn="l" defTabSz="457200">
              <a:buSzPct val="100000"/>
              <a:buAutoNum type="alphaUcPeriod" startAt="1"/>
              <a:defRPr sz="3500">
                <a:solidFill>
                  <a:srgbClr val="000000"/>
                </a:solidFill>
              </a:defRPr>
            </a:pPr>
            <a:r>
              <a:t>Content:  1) Systems Operations familiarization and additional checks described in the approved AFM and Operations Manual, checklists, or other approved material appropriate to the airplane type and type of flight.  2) Taxiing.  3) Pre-takeoff checks, crew briefing as appropriate to the airplane type.  4) Normal or crosswind takeoffs.  5) Airspeed/V-speed control.  6) Straight and level cruise flight.  7) Climbs.  8) Descents.  9) Level, climbing, and descending turns.  10) Steep turns.  11) Approach to stalls.  (a) Takeoff configuration.  (b) Cruise configuration.  (c) Landing configuration.  12) Approach to landing and landings.  13) Normal and crosswind landings.  14) Engine shutdown and glide procedures.  15) Post-flight critique and preview of the next lesson. </a:t>
            </a:r>
          </a:p>
          <a:p>
            <a:pPr marL="727363" indent="-727363" algn="l" defTabSz="457200">
              <a:buSzPct val="100000"/>
              <a:buAutoNum type="alphaUcPeriod" startAt="1"/>
              <a:defRPr sz="3500">
                <a:solidFill>
                  <a:srgbClr val="000000"/>
                </a:solidFill>
              </a:defRPr>
            </a:pPr>
            <a:r>
              <a:t>Completion Standards: At the completion of this lesson, the pilot shall demonstrate basic airmanship qualities and understanding of flight characteristics of the aircraft.    </a:t>
            </a:r>
          </a:p>
          <a:p>
            <a:pPr algn="l" defTabSz="457200">
              <a:defRPr sz="3500">
                <a:solidFill>
                  <a:srgbClr val="000000"/>
                </a:solidFill>
              </a:defRPr>
            </a:pPr>
          </a:p>
          <a:p>
            <a:pPr algn="l" defTabSz="457200">
              <a:defRPr sz="3500">
                <a:solidFill>
                  <a:srgbClr val="000000"/>
                </a:solidFill>
              </a:defRPr>
            </a:pPr>
          </a:p>
        </p:txBody>
      </p:sp>
      <p:sp>
        <p:nvSpPr>
          <p:cNvPr id="213" name="FLIGHT/SIMULATOR INSTRUCTION"/>
          <p:cNvSpPr txBox="1"/>
          <p:nvPr/>
        </p:nvSpPr>
        <p:spPr>
          <a:xfrm>
            <a:off x="1399086" y="277393"/>
            <a:ext cx="21922437" cy="22837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200">
                <a:solidFill>
                  <a:srgbClr val="000000"/>
                </a:solidFill>
              </a:defRPr>
            </a:pPr>
            <a:r>
              <a:rPr b="1" sz="10000"/>
              <a:t>FLIGHT/SIMULATOR INSTRUCTION</a:t>
            </a:r>
            <a:r>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esson #26 – Advanced Maneuvers and Back-up Instrument Procedures (2 hours)…"/>
          <p:cNvSpPr txBox="1"/>
          <p:nvPr/>
        </p:nvSpPr>
        <p:spPr>
          <a:xfrm>
            <a:off x="4440688" y="3470524"/>
            <a:ext cx="16680758" cy="74043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#26 </a:t>
            </a:r>
            <a:r>
              <a:t>– Advanced Maneuvers and Back-up Instrument Procedures (2 hours)  </a:t>
            </a:r>
          </a:p>
          <a:p>
            <a:pPr marL="727363" indent="-727363" algn="l" defTabSz="457200">
              <a:buSzPct val="100000"/>
              <a:buAutoNum type="alphaUcPeriod" startAt="1"/>
              <a:defRPr sz="3500">
                <a:solidFill>
                  <a:srgbClr val="000000"/>
                </a:solidFill>
              </a:defRPr>
            </a:pPr>
            <a:r>
              <a:t>Objective: The pilot shall practice advanced maneuvers and instrument approaches using back-up or fail-down display systems. </a:t>
            </a:r>
          </a:p>
          <a:p>
            <a:pPr marL="727363" indent="-727363" algn="l" defTabSz="457200">
              <a:buSzPct val="100000"/>
              <a:buAutoNum type="alphaUcPeriod" startAt="1"/>
              <a:defRPr sz="3500">
                <a:solidFill>
                  <a:srgbClr val="000000"/>
                </a:solidFill>
              </a:defRPr>
            </a:pPr>
            <a:r>
              <a:t>Content:  1) Rejected takeoffs.  2) V-speed control.  3) Steep turns.  4) Approach to stalls.  (a) Takeoff configuration.  (b) Cruise configuration.  (c) Landing configuration.  5) In-flight Engine malfunctions and restart.  6) Approach to landing and landings with a simulated engine failure.  7) Takeoffs with a simulated engine failure. 8) Approach to landing and landings with a simulated flap failure.  9) Circling approaches and landings.  10) Post-flight critique and preview of the next lesson.</a:t>
            </a:r>
          </a:p>
          <a:p>
            <a:pPr marL="727363" indent="-727363" algn="l" defTabSz="457200">
              <a:buSzPct val="100000"/>
              <a:buAutoNum type="alphaUcPeriod" startAt="1"/>
              <a:defRPr sz="3500">
                <a:solidFill>
                  <a:srgbClr val="000000"/>
                </a:solidFill>
              </a:defRPr>
            </a:pPr>
            <a:r>
              <a:t>Completion Standards: At the completion of this lesson, the pilot shall demonstrate basic airmanship qualities and understanding of flight characteristics of the aircraft.  </a:t>
            </a:r>
          </a:p>
        </p:txBody>
      </p:sp>
      <p:sp>
        <p:nvSpPr>
          <p:cNvPr id="216" name="FLIGHT/SIMULATOR INSTRUCTION"/>
          <p:cNvSpPr txBox="1"/>
          <p:nvPr/>
        </p:nvSpPr>
        <p:spPr>
          <a:xfrm>
            <a:off x="1565523" y="476453"/>
            <a:ext cx="21922436" cy="22837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200">
                <a:solidFill>
                  <a:srgbClr val="000000"/>
                </a:solidFill>
              </a:defRPr>
            </a:pPr>
            <a:r>
              <a:rPr b="1" sz="10000"/>
              <a:t>FLIGHT/SIMULATOR INSTRUCTION</a:t>
            </a:r>
            <a: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Lesson #27 – Proficiency Training (3 hours)…"/>
          <p:cNvSpPr txBox="1"/>
          <p:nvPr/>
        </p:nvSpPr>
        <p:spPr>
          <a:xfrm>
            <a:off x="1621609" y="3150428"/>
            <a:ext cx="21741872" cy="8445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500">
                <a:solidFill>
                  <a:srgbClr val="000000"/>
                </a:solidFill>
              </a:defRPr>
            </a:pPr>
            <a:r>
              <a:rPr b="1"/>
              <a:t>Lesson #27 </a:t>
            </a:r>
            <a:r>
              <a:t>– Proficiency Training (3 hours)  </a:t>
            </a:r>
          </a:p>
          <a:p>
            <a:pPr marL="727363" indent="-727363" algn="l" defTabSz="457200">
              <a:buSzPct val="100000"/>
              <a:buAutoNum type="alphaUcPeriod" startAt="1"/>
              <a:defRPr sz="3500">
                <a:solidFill>
                  <a:srgbClr val="000000"/>
                </a:solidFill>
              </a:defRPr>
            </a:pPr>
            <a:r>
              <a:t>Objective: The pilot shall develop proficiency in single-pilot takeoffs, landings, VFR patterns, and instrument work.</a:t>
            </a:r>
          </a:p>
          <a:p>
            <a:pPr marL="727363" indent="-727363" algn="l" defTabSz="457200">
              <a:buSzPct val="100000"/>
              <a:buAutoNum type="alphaUcPeriod" startAt="1"/>
              <a:defRPr sz="3500">
                <a:solidFill>
                  <a:srgbClr val="000000"/>
                </a:solidFill>
              </a:defRPr>
            </a:pPr>
            <a:r>
              <a:t>Content.  1) Preflight discussion, single-pilot considerations.  2) Flight.  (a) Review of previous lesson.  (b) Practice takeoffs and landings to become proficient with power settings, airspeeds, and attitudes for flying a VFR pattern.  (c) Takeoff with simulated IMC at or before reaching an altitude of 100 feet above the airport elevation.  (d) ILS to missed approach.  (e) ILS approach and landing.  (f) Non-precision approach to the circling minimum descent altitude (MDA), followed by a change in heading and the necessary visual maneuvering to maintain a flight path that permits a normal landing on a runway at least 90° from the final approach course of the simulated instrument portion of the approach.  3) Comply with the practical test requirements and standards appropriate to the grade and class of pilot certificate the pilot holds, and demonstrate proficiency in circling approaches; and satisfactorily perform all maneuvers and procedures throughout the entire practical test as a single pilot.</a:t>
            </a:r>
          </a:p>
          <a:p>
            <a:pPr marL="727363" indent="-727363" algn="l" defTabSz="457200">
              <a:buSzPct val="100000"/>
              <a:buAutoNum type="alphaUcPeriod" startAt="1"/>
              <a:defRPr sz="3500">
                <a:solidFill>
                  <a:srgbClr val="000000"/>
                </a:solidFill>
              </a:defRPr>
            </a:pPr>
            <a:r>
              <a:t>Completion Standards: At the completion of this lesson, the pilot must be able to perform the maneuvers contained in this lesson to PTS standards and takeoff and land without assistance from the instructor.  </a:t>
            </a:r>
          </a:p>
        </p:txBody>
      </p:sp>
      <p:sp>
        <p:nvSpPr>
          <p:cNvPr id="219" name="FLIGHT/SIMULATOR INSTRUCTION"/>
          <p:cNvSpPr txBox="1"/>
          <p:nvPr/>
        </p:nvSpPr>
        <p:spPr>
          <a:xfrm>
            <a:off x="1441043" y="448714"/>
            <a:ext cx="21922436" cy="22837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200">
                <a:solidFill>
                  <a:srgbClr val="000000"/>
                </a:solidFill>
              </a:defRPr>
            </a:pPr>
            <a:r>
              <a:rPr b="1" sz="10000"/>
              <a:t>FLIGHT/SIMULATOR INSTRUCTION</a:t>
            </a:r>
            <a:r>
              <a:t>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PRACTICAL TEST…"/>
          <p:cNvSpPr txBox="1"/>
          <p:nvPr/>
        </p:nvSpPr>
        <p:spPr>
          <a:xfrm>
            <a:off x="4855930" y="3567608"/>
            <a:ext cx="15133730" cy="58422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27363" indent="-727363" algn="l" defTabSz="457200">
              <a:buSzPct val="100000"/>
              <a:buAutoNum type="alphaUcPeriod" startAt="1"/>
              <a:defRPr sz="3500">
                <a:solidFill>
                  <a:srgbClr val="000000"/>
                </a:solidFill>
              </a:defRPr>
            </a:pPr>
          </a:p>
          <a:p>
            <a:pPr algn="l" defTabSz="457200">
              <a:defRPr sz="3500">
                <a:solidFill>
                  <a:srgbClr val="000000"/>
                </a:solidFill>
              </a:defRPr>
            </a:pPr>
          </a:p>
          <a:p>
            <a:pPr algn="l" defTabSz="457200">
              <a:defRPr b="1" sz="3500">
                <a:solidFill>
                  <a:srgbClr val="000000"/>
                </a:solidFill>
              </a:defRPr>
            </a:pPr>
            <a:r>
              <a:t>PRACTICAL TEST </a:t>
            </a:r>
          </a:p>
          <a:p>
            <a:pPr marL="648229" indent="-648229" algn="l" defTabSz="457200">
              <a:buSzPct val="100000"/>
              <a:buAutoNum type="alphaUcPeriod" startAt="1"/>
              <a:defRPr sz="3500">
                <a:solidFill>
                  <a:srgbClr val="000000"/>
                </a:solidFill>
              </a:defRPr>
            </a:pPr>
            <a:r>
              <a:t>Objective: The completion of training test shall be conducted in a PAY 3 series aircraft or FAA Approved Flight Simulator. The applicant shall be able to demonstrate knowledge of, and operational proficiency in the PAY 3 series aircraft and its systems during the practical test.  </a:t>
            </a:r>
          </a:p>
          <a:p>
            <a:pPr marL="648229" indent="-648229" algn="l" defTabSz="457200">
              <a:buSzPct val="100000"/>
              <a:buAutoNum type="alphaUcPeriod" startAt="1"/>
              <a:defRPr sz="3500">
                <a:solidFill>
                  <a:srgbClr val="000000"/>
                </a:solidFill>
              </a:defRPr>
            </a:pPr>
            <a:r>
              <a:t>B. Content:  1) Oral examination.  2) Flight test.  3) Evaluation and critique.  </a:t>
            </a:r>
          </a:p>
          <a:p>
            <a:pPr marL="648229" indent="-648229" algn="l" defTabSz="457200">
              <a:buSzPct val="100000"/>
              <a:buAutoNum type="alphaUcPeriod" startAt="1"/>
              <a:defRPr sz="3500">
                <a:solidFill>
                  <a:srgbClr val="000000"/>
                </a:solidFill>
              </a:defRPr>
            </a:pPr>
            <a:r>
              <a:t>C. Completion Standards: The pilot shall demonstrate the proficiency required to pass the test.  </a:t>
            </a:r>
          </a:p>
        </p:txBody>
      </p:sp>
      <p:sp>
        <p:nvSpPr>
          <p:cNvPr id="222" name="FLIGHT/SIMULATOR INSTRUCTION"/>
          <p:cNvSpPr txBox="1"/>
          <p:nvPr/>
        </p:nvSpPr>
        <p:spPr>
          <a:xfrm>
            <a:off x="1461576" y="345274"/>
            <a:ext cx="21922436" cy="22837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4200">
                <a:solidFill>
                  <a:srgbClr val="000000"/>
                </a:solidFill>
              </a:defRPr>
            </a:pPr>
            <a:r>
              <a:rPr b="1" sz="10000"/>
              <a:t>FLIGHT/SIMULATOR INSTRUCTION</a:t>
            </a:r>
            <a:r>
              <a: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Check out our other training workbooks at safepilotpublishing.com"/>
          <p:cNvSpPr txBox="1"/>
          <p:nvPr/>
        </p:nvSpPr>
        <p:spPr>
          <a:xfrm>
            <a:off x="5077255" y="2849031"/>
            <a:ext cx="19306745" cy="48267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0500">
                <a:solidFill>
                  <a:srgbClr val="000000"/>
                </a:solidFill>
              </a:defRPr>
            </a:pPr>
            <a:r>
              <a:t>Check out our other training workbooks at </a:t>
            </a:r>
            <a:r>
              <a:rPr u="sng">
                <a:hlinkClick r:id="rId2" invalidUrl="" action="" tgtFrame="" tooltip="" history="1" highlightClick="0" endSnd="0"/>
              </a:rPr>
              <a:t>safepilotpublishing.com</a:t>
            </a:r>
          </a:p>
        </p:txBody>
      </p:sp>
      <p:pic>
        <p:nvPicPr>
          <p:cNvPr id="225" name="IMG_7205.png" descr="IMG_7205.png"/>
          <p:cNvPicPr>
            <a:picLocks noChangeAspect="1"/>
          </p:cNvPicPr>
          <p:nvPr/>
        </p:nvPicPr>
        <p:blipFill>
          <a:blip r:embed="rId3">
            <a:extLst/>
          </a:blip>
          <a:stretch>
            <a:fillRect/>
          </a:stretch>
        </p:blipFill>
        <p:spPr>
          <a:xfrm>
            <a:off x="354649" y="995591"/>
            <a:ext cx="9445213" cy="1336040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ummary: This is a brief summary of how we train you to complete Initial Training in a PAY 3  series aircraft safely and efficiently. Our program consists of ground, CBT, simulator and airplane instruction. All of the training times are typically what we"/>
          <p:cNvSpPr txBox="1"/>
          <p:nvPr/>
        </p:nvSpPr>
        <p:spPr>
          <a:xfrm>
            <a:off x="1263484" y="3876857"/>
            <a:ext cx="22281007" cy="65393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900">
                <a:solidFill>
                  <a:srgbClr val="000000"/>
                </a:solidFill>
              </a:defRPr>
            </a:pPr>
            <a:r>
              <a:rPr b="1" cap="all"/>
              <a:t>Summary</a:t>
            </a:r>
            <a:r>
              <a:t>: This is a brief summary of how we train you to complete Initial Training in a PAY 3  series aircraft safely and efficiently. Our program consists of ground, CBT, simulator and airplane instruction. All of the training times are typically what we experience. At the discretion of the instructor, and based on the skill set of the student, actual training and flight time may be different. Each Ground Instruction or CBT module has a subject matter exam which requires a minimum of 80% to pass.</a:t>
            </a:r>
          </a:p>
          <a:p>
            <a:pPr algn="l" defTabSz="457200">
              <a:defRPr sz="3900">
                <a:solidFill>
                  <a:srgbClr val="000000"/>
                </a:solidFill>
              </a:defRPr>
            </a:pPr>
          </a:p>
          <a:p>
            <a:pPr algn="l" defTabSz="457200">
              <a:defRPr sz="3900">
                <a:solidFill>
                  <a:srgbClr val="000000"/>
                </a:solidFill>
              </a:defRPr>
            </a:pPr>
          </a:p>
          <a:p>
            <a:pPr algn="l" defTabSz="457200">
              <a:defRPr sz="3900">
                <a:solidFill>
                  <a:srgbClr val="000000"/>
                </a:solidFill>
              </a:defRPr>
            </a:pPr>
            <a:r>
              <a:rPr b="1" cap="all"/>
              <a:t>Course Objective: </a:t>
            </a:r>
            <a:r>
              <a:t>To train and certify a PAY 3 student to proficiency in the operation of the  airplane. On completion of the ground and flight instruction, the student will be prepared for a to safely fly the PAY 3 . </a:t>
            </a:r>
          </a:p>
        </p:txBody>
      </p:sp>
      <p:sp>
        <p:nvSpPr>
          <p:cNvPr id="158" name="Summary of training"/>
          <p:cNvSpPr txBox="1"/>
          <p:nvPr/>
        </p:nvSpPr>
        <p:spPr>
          <a:xfrm>
            <a:off x="4440078" y="696370"/>
            <a:ext cx="15927820" cy="171319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cap="all" spc="-213" sz="10700">
                <a:solidFill>
                  <a:srgbClr val="000000"/>
                </a:solidFill>
              </a:defRPr>
            </a:lvl1pPr>
          </a:lstStyle>
          <a:p>
            <a:pPr/>
            <a:r>
              <a:t>Summary of training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he Ground Instruction and Computer based training module consists of 20 program hours of academic instruction covering the following aeronautical knowledge areas:…"/>
          <p:cNvSpPr txBox="1"/>
          <p:nvPr/>
        </p:nvSpPr>
        <p:spPr>
          <a:xfrm>
            <a:off x="2647266" y="4677403"/>
            <a:ext cx="19089468" cy="65139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900">
                <a:solidFill>
                  <a:srgbClr val="000000"/>
                </a:solidFill>
              </a:defRPr>
            </a:pPr>
            <a:r>
              <a:t>The Ground Instruction and Computer based training module consists of 20 program hours of academic instruction covering the following aeronautical knowledge areas: </a:t>
            </a:r>
          </a:p>
          <a:p>
            <a:pPr marL="722312" indent="-722312" algn="l" defTabSz="457200">
              <a:buSzPct val="100000"/>
              <a:buAutoNum type="arabicPeriod" startAt="1"/>
              <a:defRPr sz="3900">
                <a:solidFill>
                  <a:srgbClr val="000000"/>
                </a:solidFill>
              </a:defRPr>
            </a:pPr>
            <a:r>
              <a:t>Safe and efficient operation of the aircraft</a:t>
            </a:r>
          </a:p>
          <a:p>
            <a:pPr marL="722312" indent="-722312" algn="l" defTabSz="457200">
              <a:buSzPct val="100000"/>
              <a:buAutoNum type="arabicPeriod" startAt="1"/>
              <a:defRPr sz="3900">
                <a:solidFill>
                  <a:srgbClr val="000000"/>
                </a:solidFill>
              </a:defRPr>
            </a:pPr>
            <a:r>
              <a:t>Weight and balance computations</a:t>
            </a:r>
          </a:p>
          <a:p>
            <a:pPr marL="722312" indent="-722312" algn="l" defTabSz="457200">
              <a:buSzPct val="100000"/>
              <a:buAutoNum type="arabicPeriod" startAt="1"/>
              <a:defRPr sz="3900">
                <a:solidFill>
                  <a:srgbClr val="000000"/>
                </a:solidFill>
              </a:defRPr>
            </a:pPr>
            <a:r>
              <a:t>Use of performance charts</a:t>
            </a:r>
          </a:p>
          <a:p>
            <a:pPr marL="722312" indent="-722312" algn="l" defTabSz="457200">
              <a:buSzPct val="100000"/>
              <a:buAutoNum type="arabicPeriod" startAt="1"/>
              <a:defRPr sz="3900">
                <a:solidFill>
                  <a:srgbClr val="000000"/>
                </a:solidFill>
              </a:defRPr>
            </a:pPr>
            <a:r>
              <a:t>Significance and effects of exceeding aircraft performance limitations</a:t>
            </a:r>
          </a:p>
          <a:p>
            <a:pPr marL="722312" indent="-722312" algn="l" defTabSz="457200">
              <a:buSzPct val="100000"/>
              <a:buAutoNum type="arabicPeriod" startAt="1"/>
              <a:defRPr sz="3900">
                <a:solidFill>
                  <a:srgbClr val="000000"/>
                </a:solidFill>
              </a:defRPr>
            </a:pPr>
            <a:r>
              <a:t>Principles and functions of aircraft systems</a:t>
            </a:r>
          </a:p>
          <a:p>
            <a:pPr marL="722312" indent="-722312" algn="l" defTabSz="457200">
              <a:buSzPct val="100000"/>
              <a:buAutoNum type="arabicPeriod" startAt="1"/>
              <a:defRPr sz="3900">
                <a:solidFill>
                  <a:srgbClr val="000000"/>
                </a:solidFill>
              </a:defRPr>
            </a:pPr>
            <a:r>
              <a:t>Maneuvers, procedures, and emergency operations appropriate to the aircraft</a:t>
            </a:r>
          </a:p>
          <a:p>
            <a:pPr marL="722312" indent="-722312" algn="l" defTabSz="457200">
              <a:buSzPct val="100000"/>
              <a:buAutoNum type="arabicPeriod" startAt="1"/>
              <a:defRPr sz="3900">
                <a:solidFill>
                  <a:srgbClr val="000000"/>
                </a:solidFill>
              </a:defRPr>
            </a:pPr>
            <a:r>
              <a:t>Night and high-altitude Operations.   </a:t>
            </a:r>
          </a:p>
          <a:p>
            <a:pPr algn="l" defTabSz="457200">
              <a:defRPr sz="3900">
                <a:solidFill>
                  <a:srgbClr val="000000"/>
                </a:solidFill>
              </a:defRPr>
            </a:pPr>
          </a:p>
        </p:txBody>
      </p:sp>
      <p:sp>
        <p:nvSpPr>
          <p:cNvPr id="161" name="Ground Instruction"/>
          <p:cNvSpPr txBox="1"/>
          <p:nvPr/>
        </p:nvSpPr>
        <p:spPr>
          <a:xfrm>
            <a:off x="4698985" y="1265401"/>
            <a:ext cx="15707336" cy="17008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cap="all" spc="-211" sz="10600">
                <a:solidFill>
                  <a:srgbClr val="000000"/>
                </a:solidFill>
              </a:defRPr>
            </a:lvl1pPr>
          </a:lstStyle>
          <a:p>
            <a:pPr/>
            <a:r>
              <a:t>Ground Instruction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he In-flight airplane Instruction and PAY 3 AATD training consists of 9 hours of program instruction time. The flight instruction required for completing the initial training includes the following areas:…"/>
          <p:cNvSpPr txBox="1"/>
          <p:nvPr/>
        </p:nvSpPr>
        <p:spPr>
          <a:xfrm>
            <a:off x="2086147" y="2841066"/>
            <a:ext cx="19450486" cy="10691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100">
                <a:solidFill>
                  <a:srgbClr val="000000"/>
                </a:solidFill>
              </a:defRPr>
            </a:pPr>
            <a:r>
              <a:t>The In-flight airplane Instruction and PAY 3 AATD training consists of 9 hours of program instruction time. The flight instruction required for completing the initial training includes the following areas:  </a:t>
            </a:r>
          </a:p>
          <a:p>
            <a:pPr marL="759354" indent="-759354" algn="l" defTabSz="457200">
              <a:buSzPct val="100000"/>
              <a:buAutoNum type="arabicParenR" startAt="1"/>
              <a:defRPr sz="4100">
                <a:solidFill>
                  <a:srgbClr val="000000"/>
                </a:solidFill>
              </a:defRPr>
            </a:pPr>
            <a:r>
              <a:t>Preflight preparation</a:t>
            </a:r>
          </a:p>
          <a:p>
            <a:pPr marL="759354" indent="-759354" algn="l" defTabSz="457200">
              <a:buSzPct val="100000"/>
              <a:buAutoNum type="arabicParenR" startAt="1"/>
              <a:defRPr sz="4100">
                <a:solidFill>
                  <a:srgbClr val="000000"/>
                </a:solidFill>
              </a:defRPr>
            </a:pPr>
            <a:r>
              <a:t>Preflight procedures</a:t>
            </a:r>
          </a:p>
          <a:p>
            <a:pPr marL="759354" indent="-759354" algn="l" defTabSz="457200">
              <a:buSzPct val="100000"/>
              <a:buAutoNum type="arabicParenR" startAt="1"/>
              <a:defRPr sz="4100">
                <a:solidFill>
                  <a:srgbClr val="000000"/>
                </a:solidFill>
              </a:defRPr>
            </a:pPr>
            <a:r>
              <a:t>Takeoff and departure phase</a:t>
            </a:r>
          </a:p>
          <a:p>
            <a:pPr marL="759354" indent="-759354" algn="l" defTabSz="457200">
              <a:buSzPct val="100000"/>
              <a:buAutoNum type="arabicParenR" startAt="1"/>
              <a:defRPr sz="4100">
                <a:solidFill>
                  <a:srgbClr val="000000"/>
                </a:solidFill>
              </a:defRPr>
            </a:pPr>
            <a:r>
              <a:t>In-flight maneuvers</a:t>
            </a:r>
          </a:p>
          <a:p>
            <a:pPr marL="759354" indent="-759354" algn="l" defTabSz="457200">
              <a:buSzPct val="100000"/>
              <a:buAutoNum type="arabicParenR" startAt="1"/>
              <a:defRPr sz="4100">
                <a:solidFill>
                  <a:srgbClr val="000000"/>
                </a:solidFill>
              </a:defRPr>
            </a:pPr>
            <a:r>
              <a:t>Instrument procedures</a:t>
            </a:r>
          </a:p>
          <a:p>
            <a:pPr marL="759354" indent="-759354" algn="l" defTabSz="457200">
              <a:buSzPct val="100000"/>
              <a:buAutoNum type="arabicParenR" startAt="1"/>
              <a:defRPr sz="4100">
                <a:solidFill>
                  <a:srgbClr val="000000"/>
                </a:solidFill>
              </a:defRPr>
            </a:pPr>
            <a:r>
              <a:t>Landings and approaches to landing</a:t>
            </a:r>
          </a:p>
          <a:p>
            <a:pPr marL="759354" indent="-759354" algn="l" defTabSz="457200">
              <a:buSzPct val="100000"/>
              <a:buAutoNum type="arabicParenR" startAt="1"/>
              <a:defRPr sz="4100">
                <a:solidFill>
                  <a:srgbClr val="000000"/>
                </a:solidFill>
              </a:defRPr>
            </a:pPr>
            <a:r>
              <a:t>Normal and abnormal procedures</a:t>
            </a:r>
          </a:p>
          <a:p>
            <a:pPr marL="759354" indent="-759354" algn="l" defTabSz="457200">
              <a:buSzPct val="100000"/>
              <a:buAutoNum type="arabicParenR" startAt="1"/>
              <a:defRPr sz="4100">
                <a:solidFill>
                  <a:srgbClr val="000000"/>
                </a:solidFill>
              </a:defRPr>
            </a:pPr>
            <a:r>
              <a:t>Emergency procedures</a:t>
            </a:r>
          </a:p>
          <a:p>
            <a:pPr marL="759354" indent="-759354" algn="l" defTabSz="457200">
              <a:buSzPct val="100000"/>
              <a:buAutoNum type="arabicParenR" startAt="1"/>
              <a:defRPr sz="4100">
                <a:solidFill>
                  <a:srgbClr val="000000"/>
                </a:solidFill>
              </a:defRPr>
            </a:pPr>
            <a:r>
              <a:t>Post flight procedures</a:t>
            </a:r>
          </a:p>
          <a:p>
            <a:pPr marL="759354" indent="-759354" algn="l" defTabSz="457200">
              <a:buSzPct val="100000"/>
              <a:buAutoNum type="arabicParenR" startAt="1"/>
              <a:defRPr sz="4100">
                <a:solidFill>
                  <a:srgbClr val="000000"/>
                </a:solidFill>
              </a:defRPr>
            </a:pPr>
          </a:p>
          <a:p>
            <a:pPr algn="l" defTabSz="457200">
              <a:defRPr b="1" i="1" sz="4100">
                <a:solidFill>
                  <a:srgbClr val="000000"/>
                </a:solidFill>
              </a:defRPr>
            </a:pPr>
            <a:r>
              <a:t>At the discretion of the instructor, and based on the skill and experience of the student, actual training and flight time may be adjusted.</a:t>
            </a:r>
          </a:p>
          <a:p>
            <a:pPr algn="l" defTabSz="457200">
              <a:defRPr sz="4100">
                <a:solidFill>
                  <a:srgbClr val="000000"/>
                </a:solidFill>
              </a:defRPr>
            </a:pPr>
          </a:p>
        </p:txBody>
      </p:sp>
      <p:sp>
        <p:nvSpPr>
          <p:cNvPr id="164" name="flight instruction"/>
          <p:cNvSpPr txBox="1"/>
          <p:nvPr/>
        </p:nvSpPr>
        <p:spPr>
          <a:xfrm>
            <a:off x="5177313" y="888058"/>
            <a:ext cx="14029374" cy="16885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cap="all" spc="-209" sz="10500">
                <a:solidFill>
                  <a:srgbClr val="000000"/>
                </a:solidFill>
              </a:defRPr>
            </a:lvl1pPr>
          </a:lstStyle>
          <a:p>
            <a:pPr/>
            <a:r>
              <a:t>flight instruction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esting Requirements: Students seeking Initial Training must satisfactorily complete Executive Flight Training’s PAY 3 course. The training will be conducted in accordance with 14 CFR Part 61."/>
          <p:cNvSpPr txBox="1"/>
          <p:nvPr/>
        </p:nvSpPr>
        <p:spPr>
          <a:xfrm>
            <a:off x="2766457" y="4199318"/>
            <a:ext cx="12478193" cy="59715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90000"/>
              </a:lnSpc>
              <a:spcBef>
                <a:spcPts val="4500"/>
              </a:spcBef>
              <a:defRPr sz="5400">
                <a:solidFill>
                  <a:srgbClr val="000000"/>
                </a:solidFill>
              </a:defRPr>
            </a:pPr>
            <a:r>
              <a:rPr b="1"/>
              <a:t>Testing Requirements:</a:t>
            </a:r>
            <a:r>
              <a:t> Students seeking Initial Training must satisfactorily complete Executive Flight Training’s PAY 3 course. The training will be conducted in accordance with 14 CFR Part 61.   </a:t>
            </a:r>
          </a:p>
        </p:txBody>
      </p:sp>
      <p:sp>
        <p:nvSpPr>
          <p:cNvPr id="167" name="Initial Training Exam"/>
          <p:cNvSpPr txBox="1"/>
          <p:nvPr/>
        </p:nvSpPr>
        <p:spPr>
          <a:xfrm>
            <a:off x="5095782" y="966750"/>
            <a:ext cx="14601191" cy="16268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cap="all" spc="-200" sz="10000">
                <a:solidFill>
                  <a:srgbClr val="000000"/>
                </a:solidFill>
              </a:defRPr>
            </a:lvl1pPr>
          </a:lstStyle>
          <a:p>
            <a:pPr/>
            <a:r>
              <a:t>Initial Training Exam</a:t>
            </a:r>
          </a:p>
        </p:txBody>
      </p:sp>
      <p:pic>
        <p:nvPicPr>
          <p:cNvPr id="168" name="IMG_1900.png" descr="IMG_1900.png"/>
          <p:cNvPicPr>
            <a:picLocks noChangeAspect="1"/>
          </p:cNvPicPr>
          <p:nvPr/>
        </p:nvPicPr>
        <p:blipFill>
          <a:blip r:embed="rId2">
            <a:extLst/>
          </a:blip>
          <a:stretch>
            <a:fillRect/>
          </a:stretch>
        </p:blipFill>
        <p:spPr>
          <a:xfrm>
            <a:off x="18658833" y="2048709"/>
            <a:ext cx="4649536" cy="1166729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GENERAL OPERATIONAL SUBJECTS  Objective: The student will clearly understand the specific PAY 3 operational requirements.  Completion Standards: The student will demonstrate, by written or verbal testing, Commercial pilot level knowledge of the subject m"/>
          <p:cNvSpPr txBox="1"/>
          <p:nvPr/>
        </p:nvSpPr>
        <p:spPr>
          <a:xfrm>
            <a:off x="1946497" y="2425448"/>
            <a:ext cx="20491005" cy="10782555"/>
          </a:xfrm>
          <a:prstGeom prst="rect">
            <a:avLst/>
          </a:prstGeom>
          <a:ln w="12700">
            <a:miter lim="400000"/>
          </a:ln>
          <a:extLst>
            <a:ext uri="{C572A759-6A51-4108-AA02-DFA0A04FC94B}">
              <ma14:wrappingTextBoxFlag xmlns:ma14="http://schemas.microsoft.com/office/mac/drawingml/2011/main" val="1"/>
            </a:ext>
          </a:extLst>
        </p:spPr>
        <p:txBody>
          <a:bodyPr lIns="76200" tIns="76200" rIns="76200" bIns="76200" anchor="ctr">
            <a:spAutoFit/>
          </a:bodyPr>
          <a:lstStyle/>
          <a:p>
            <a:pPr algn="l">
              <a:spcBef>
                <a:spcPts val="100"/>
              </a:spcBef>
              <a:defRPr sz="3500">
                <a:solidFill>
                  <a:srgbClr val="000000"/>
                </a:solidFill>
              </a:defRPr>
            </a:pPr>
            <a:r>
              <a:rPr b="1"/>
              <a:t>GENERAL OPERATIONAL SUBJECTS </a:t>
            </a:r>
            <a:r>
              <a:t> Objective: The student will clearly understand the specific PAY 3 operational requirements.  Completion Standards: The student will demonstrate, by written or verbal testing, Commercial pilot level knowledge of the subject matter.  </a:t>
            </a:r>
          </a:p>
          <a:p>
            <a:pPr algn="l">
              <a:spcBef>
                <a:spcPts val="100"/>
              </a:spcBef>
              <a:defRPr sz="3500">
                <a:solidFill>
                  <a:srgbClr val="000000"/>
                </a:solidFill>
              </a:defRPr>
            </a:pPr>
            <a:r>
              <a:rPr b="1"/>
              <a:t>Lesson #1 </a:t>
            </a:r>
            <a:r>
              <a:t>– Introduction (1 hour)  </a:t>
            </a:r>
          </a:p>
          <a:p>
            <a:pPr marL="648229" indent="-648229" algn="l">
              <a:spcBef>
                <a:spcPts val="100"/>
              </a:spcBef>
              <a:buSzPct val="100000"/>
              <a:buAutoNum type="alphaUcPeriod" startAt="1"/>
              <a:defRPr sz="3500">
                <a:solidFill>
                  <a:srgbClr val="000000"/>
                </a:solidFill>
              </a:defRPr>
            </a:pPr>
            <a:r>
              <a:t>Objective: The student will understand the training syllabus, training materials, and required level of preparation for each training session.</a:t>
            </a:r>
          </a:p>
          <a:p>
            <a:pPr marL="648229" indent="-648229" algn="l">
              <a:spcBef>
                <a:spcPts val="100"/>
              </a:spcBef>
              <a:buSzPct val="100000"/>
              <a:buAutoNum type="alphaUcPeriod" startAt="1"/>
              <a:defRPr sz="3500">
                <a:solidFill>
                  <a:srgbClr val="000000"/>
                </a:solidFill>
              </a:defRPr>
            </a:pPr>
            <a:r>
              <a:t>Content: 1) Introduction and course overview. </a:t>
            </a:r>
          </a:p>
          <a:p>
            <a:pPr algn="l">
              <a:spcBef>
                <a:spcPts val="100"/>
              </a:spcBef>
              <a:defRPr sz="3500">
                <a:solidFill>
                  <a:srgbClr val="000000"/>
                </a:solidFill>
              </a:defRPr>
            </a:pPr>
            <a:r>
              <a:t>C. Completion Standards: The student must be able to demonstrate, by verbal testing and discussion, an understanding of the lesson content.</a:t>
            </a:r>
          </a:p>
          <a:p>
            <a:pPr algn="l">
              <a:spcBef>
                <a:spcPts val="100"/>
              </a:spcBef>
              <a:defRPr sz="3500">
                <a:solidFill>
                  <a:srgbClr val="000000"/>
                </a:solidFill>
              </a:defRPr>
            </a:pPr>
          </a:p>
          <a:p>
            <a:pPr algn="l">
              <a:spcBef>
                <a:spcPts val="100"/>
              </a:spcBef>
              <a:defRPr sz="3500">
                <a:solidFill>
                  <a:srgbClr val="000000"/>
                </a:solidFill>
              </a:defRPr>
            </a:pPr>
          </a:p>
          <a:p>
            <a:pPr algn="l">
              <a:spcBef>
                <a:spcPts val="100"/>
              </a:spcBef>
              <a:defRPr sz="3500">
                <a:solidFill>
                  <a:srgbClr val="000000"/>
                </a:solidFill>
              </a:defRPr>
            </a:pPr>
            <a:r>
              <a:rPr b="1"/>
              <a:t>Lesson #2 </a:t>
            </a:r>
            <a:r>
              <a:t>– Regulations (0.5 hour) </a:t>
            </a:r>
          </a:p>
          <a:p>
            <a:pPr marL="727363" indent="-727363" algn="l">
              <a:spcBef>
                <a:spcPts val="100"/>
              </a:spcBef>
              <a:buSzPct val="100000"/>
              <a:buAutoNum type="alphaUcPeriod" startAt="1"/>
              <a:defRPr sz="3500">
                <a:solidFill>
                  <a:srgbClr val="000000"/>
                </a:solidFill>
              </a:defRPr>
            </a:pPr>
            <a:r>
              <a:t>Objective: The student will understand the regulations regarding initial PAY 3  training and the requirements for recurrent training, differences training and privileges and limitations. </a:t>
            </a:r>
          </a:p>
          <a:p>
            <a:pPr marL="727363" indent="-727363" algn="l">
              <a:spcBef>
                <a:spcPts val="100"/>
              </a:spcBef>
              <a:buSzPct val="100000"/>
              <a:buAutoNum type="alphaUcPeriod" startAt="1"/>
              <a:defRPr sz="3500">
                <a:solidFill>
                  <a:srgbClr val="000000"/>
                </a:solidFill>
              </a:defRPr>
            </a:pPr>
            <a:r>
              <a:t>Content:  1) 14 CFR Part 61 2) 14 CFR Part 91 3) FAA Order 8900.1  4) FAA Order 8900.2 5) FAA Minimum Equipment List </a:t>
            </a:r>
          </a:p>
          <a:p>
            <a:pPr marL="727363" indent="-727363" algn="l">
              <a:spcBef>
                <a:spcPts val="100"/>
              </a:spcBef>
              <a:buSzPct val="100000"/>
              <a:buAutoNum type="alphaUcPeriod" startAt="1"/>
              <a:defRPr sz="3500">
                <a:solidFill>
                  <a:srgbClr val="000000"/>
                </a:solidFill>
              </a:defRPr>
            </a:pPr>
            <a:r>
              <a:t>Completion Standards: The student must be able to demonstrate, by verbal testing and discussion, an understanding of the lesson content.  </a:t>
            </a:r>
          </a:p>
          <a:p>
            <a:pPr algn="l">
              <a:spcBef>
                <a:spcPts val="100"/>
              </a:spcBef>
              <a:defRPr sz="3500">
                <a:solidFill>
                  <a:srgbClr val="000000"/>
                </a:solidFill>
              </a:defRPr>
            </a:pPr>
          </a:p>
        </p:txBody>
      </p:sp>
      <p:sp>
        <p:nvSpPr>
          <p:cNvPr id="171" name="Piper PAY 3 GROUND INSTRUCTION"/>
          <p:cNvSpPr txBox="1"/>
          <p:nvPr/>
        </p:nvSpPr>
        <p:spPr>
          <a:xfrm>
            <a:off x="3751421" y="766382"/>
            <a:ext cx="16881158" cy="21597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80000"/>
              </a:lnSpc>
              <a:defRPr b="1" cap="all" spc="-150" sz="7500">
                <a:solidFill>
                  <a:srgbClr val="000000"/>
                </a:solidFill>
              </a:defRPr>
            </a:lvl1pPr>
          </a:lstStyle>
          <a:p>
            <a:pPr/>
            <a:r>
              <a:t>Piper PAY 3 GROUND INSTRUCTION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Piper PAY 3 GROUND INSTRUCTION"/>
          <p:cNvSpPr txBox="1"/>
          <p:nvPr/>
        </p:nvSpPr>
        <p:spPr>
          <a:xfrm>
            <a:off x="4112418" y="659469"/>
            <a:ext cx="16159164" cy="1229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
        <p:nvSpPr>
          <p:cNvPr id="174" name="Lesson #3 – PAY 3 Aircraft Publications and General Information (1 hour)…"/>
          <p:cNvSpPr txBox="1"/>
          <p:nvPr/>
        </p:nvSpPr>
        <p:spPr>
          <a:xfrm>
            <a:off x="1484249" y="2468075"/>
            <a:ext cx="22569592" cy="100332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500">
                <a:solidFill>
                  <a:srgbClr val="000000"/>
                </a:solidFill>
              </a:defRPr>
            </a:pPr>
            <a:r>
              <a:rPr b="1"/>
              <a:t>Lesson #3</a:t>
            </a:r>
            <a:r>
              <a:t> – PAY 3 Aircraft Publications and General Information (1 hour)</a:t>
            </a:r>
          </a:p>
          <a:p>
            <a:pPr algn="l">
              <a:defRPr sz="3500">
                <a:solidFill>
                  <a:srgbClr val="000000"/>
                </a:solidFill>
              </a:defRPr>
            </a:pPr>
            <a:r>
              <a:t> A. Objective: The student will understand the aircraft's certification basis and general characteristics. </a:t>
            </a:r>
          </a:p>
          <a:p>
            <a:pPr algn="l">
              <a:defRPr sz="3500">
                <a:solidFill>
                  <a:srgbClr val="000000"/>
                </a:solidFill>
              </a:defRPr>
            </a:pPr>
            <a:r>
              <a:t>B. Content:  1) PAY 3 Airplane Flight Manual (AFM) and Operations Manual general layout, content and use 2) Aircraft General information 3) Operating Limitations </a:t>
            </a:r>
          </a:p>
          <a:p>
            <a:pPr algn="l">
              <a:defRPr sz="3500">
                <a:solidFill>
                  <a:srgbClr val="000000"/>
                </a:solidFill>
              </a:defRPr>
            </a:pPr>
            <a:r>
              <a:t>C. Completion Standards: The student must be able to demonstrate, by verbal testing and discussion, an understanding of the lesson content.</a:t>
            </a:r>
          </a:p>
          <a:p>
            <a:pPr algn="l">
              <a:defRPr sz="3500">
                <a:solidFill>
                  <a:srgbClr val="000000"/>
                </a:solidFill>
              </a:defRPr>
            </a:pPr>
          </a:p>
          <a:p>
            <a:pPr algn="l">
              <a:defRPr sz="3500">
                <a:solidFill>
                  <a:srgbClr val="000000"/>
                </a:solidFill>
              </a:defRPr>
            </a:pPr>
          </a:p>
          <a:p>
            <a:pPr algn="l">
              <a:defRPr sz="3500">
                <a:solidFill>
                  <a:srgbClr val="000000"/>
                </a:solidFill>
              </a:defRPr>
            </a:pPr>
            <a:r>
              <a:rPr b="1"/>
              <a:t>Lesson #4</a:t>
            </a:r>
            <a:r>
              <a:t> – Fuel (1 hour)  </a:t>
            </a:r>
          </a:p>
          <a:p>
            <a:pPr marL="727363" indent="-727363" algn="l">
              <a:buSzPct val="100000"/>
              <a:buAutoNum type="alphaUcPeriod" startAt="1"/>
              <a:defRPr sz="3500">
                <a:solidFill>
                  <a:srgbClr val="000000"/>
                </a:solidFill>
              </a:defRPr>
            </a:pPr>
            <a:r>
              <a:t>Objective: The student will become familiar with the fuel system including AFM and Operations Manual normal and abnormal operating procedures.  </a:t>
            </a:r>
          </a:p>
          <a:p>
            <a:pPr marL="727363" indent="-727363" algn="l">
              <a:buSzPct val="100000"/>
              <a:buAutoNum type="alphaUcPeriod" startAt="1"/>
              <a:defRPr sz="3500">
                <a:solidFill>
                  <a:srgbClr val="000000"/>
                </a:solidFill>
              </a:defRPr>
            </a:pPr>
            <a:r>
              <a:t>Content:  1) Fuel system – Tank location(s) and venting systems; capacity; drains; pumps; distribution; fuel controls; indicators; cross-feeding; fuel grade, color, and additives; fueling and defueling procedures; emergency substitutions.  2) AFM and Operations Manual normal procedures, limitations, and operational considerations.  </a:t>
            </a:r>
          </a:p>
          <a:p>
            <a:pPr marL="727363" indent="-727363" algn="l">
              <a:buSzPct val="100000"/>
              <a:buAutoNum type="alphaUcPeriod" startAt="1"/>
              <a:defRPr sz="3500">
                <a:solidFill>
                  <a:srgbClr val="000000"/>
                </a:solidFill>
              </a:defRPr>
            </a:pPr>
            <a:r>
              <a:t>Completion Standards: The student must be able to demonstrate knowledge and understanding of the aircraft's fuel system.   </a:t>
            </a:r>
          </a:p>
          <a:p>
            <a:pPr algn="l">
              <a:defRPr sz="3500">
                <a:solidFill>
                  <a:srgbClr val="000000"/>
                </a:solidFill>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Lesson #5 – Engines (1 hour)…"/>
          <p:cNvSpPr txBox="1"/>
          <p:nvPr/>
        </p:nvSpPr>
        <p:spPr>
          <a:xfrm>
            <a:off x="2277147" y="2357212"/>
            <a:ext cx="19922030" cy="121160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500">
                <a:solidFill>
                  <a:srgbClr val="000000"/>
                </a:solidFill>
              </a:defRPr>
            </a:pPr>
            <a:r>
              <a:rPr b="1"/>
              <a:t>Lesson #5 </a:t>
            </a:r>
            <a:r>
              <a:t>– Engines (1 hour)  </a:t>
            </a:r>
          </a:p>
          <a:p>
            <a:pPr marL="727363" indent="-727363" algn="l">
              <a:buSzPct val="100000"/>
              <a:buAutoNum type="alphaUcPeriod" startAt="1"/>
              <a:defRPr sz="3500">
                <a:solidFill>
                  <a:srgbClr val="000000"/>
                </a:solidFill>
              </a:defRPr>
            </a:pPr>
            <a:r>
              <a:t>Objective: The student will become familiar with the components and operation of the P&amp;W PT6 series engines, including AFM and Operations Manual normal, abnormal and emergency operating procedures.  </a:t>
            </a:r>
          </a:p>
          <a:p>
            <a:pPr marL="727363" indent="-727363" algn="l">
              <a:buSzPct val="100000"/>
              <a:buAutoNum type="alphaUcPeriod" startAt="1"/>
              <a:defRPr sz="3500">
                <a:solidFill>
                  <a:srgbClr val="000000"/>
                </a:solidFill>
              </a:defRPr>
            </a:pPr>
            <a:r>
              <a:t> Content:  1) Engine –  P&amp;W PT6, thrust, controls and indicators; fuel control; mounting points; turbine wheels, and compressors.  2) Thrust reverser normal, abnormal and emergency operation.  3) Ignition system.  4) Oil system – Capacity; grade; quantities; indicators.  5) AFM and Operations Manual normal procedures, limitations, and operational considerations.  </a:t>
            </a:r>
          </a:p>
          <a:p>
            <a:pPr marL="727363" indent="-727363" algn="l">
              <a:buSzPct val="100000"/>
              <a:buAutoNum type="alphaUcPeriod" startAt="1"/>
              <a:defRPr sz="3500">
                <a:solidFill>
                  <a:srgbClr val="000000"/>
                </a:solidFill>
              </a:defRPr>
            </a:pPr>
            <a:r>
              <a:t>C. Completion Standards: The student must be able to demonstrate understanding of the aircraft's engine.     </a:t>
            </a:r>
          </a:p>
          <a:p>
            <a:pPr algn="l">
              <a:defRPr sz="3500">
                <a:solidFill>
                  <a:srgbClr val="000000"/>
                </a:solidFill>
              </a:defRPr>
            </a:pPr>
          </a:p>
          <a:p>
            <a:pPr algn="l">
              <a:defRPr sz="3500">
                <a:solidFill>
                  <a:srgbClr val="000000"/>
                </a:solidFill>
              </a:defRPr>
            </a:pPr>
          </a:p>
          <a:p>
            <a:pPr algn="l">
              <a:defRPr sz="3500">
                <a:solidFill>
                  <a:srgbClr val="000000"/>
                </a:solidFill>
              </a:defRPr>
            </a:pPr>
            <a:r>
              <a:rPr b="1"/>
              <a:t>Lesson #6</a:t>
            </a:r>
            <a:r>
              <a:t> – Fire Detection and Protection System (1 hour)  </a:t>
            </a:r>
          </a:p>
          <a:p>
            <a:pPr marL="727363" indent="-727363" algn="l">
              <a:buSzPct val="100000"/>
              <a:buAutoNum type="alphaUcPeriod" startAt="1"/>
              <a:defRPr sz="3500">
                <a:solidFill>
                  <a:srgbClr val="000000"/>
                </a:solidFill>
              </a:defRPr>
            </a:pPr>
            <a:r>
              <a:t>Objective: The student will become familiar with the components and operation of the fire detection system, including AFM and Operations Manual normal, abnormal and emergency operating procedures.  </a:t>
            </a:r>
          </a:p>
          <a:p>
            <a:pPr marL="727363" indent="-727363" algn="l">
              <a:buSzPct val="100000"/>
              <a:buAutoNum type="alphaUcPeriod" startAt="1"/>
              <a:defRPr sz="3500">
                <a:solidFill>
                  <a:srgbClr val="000000"/>
                </a:solidFill>
              </a:defRPr>
            </a:pPr>
            <a:r>
              <a:t>Content:  1) Fire detection.  2) Engine fire procedures.  3) Smoke and Fume Elimination.  4) AFM and Operations Manual normal procedures, limitations, and operational considerations.  </a:t>
            </a:r>
          </a:p>
          <a:p>
            <a:pPr marL="727363" indent="-727363" algn="l">
              <a:buSzPct val="100000"/>
              <a:buAutoNum type="alphaUcPeriod" startAt="1"/>
              <a:defRPr sz="3500">
                <a:solidFill>
                  <a:srgbClr val="000000"/>
                </a:solidFill>
              </a:defRPr>
            </a:pPr>
            <a:r>
              <a:t>Completion Standards: The student must be able to demonstrate knowledge and understanding of the aircraft's fire detection and protection system.   </a:t>
            </a:r>
          </a:p>
          <a:p>
            <a:pPr algn="l">
              <a:defRPr sz="3500">
                <a:solidFill>
                  <a:srgbClr val="000000"/>
                </a:solidFill>
              </a:defRPr>
            </a:pPr>
          </a:p>
          <a:p>
            <a:pPr algn="l">
              <a:defRPr sz="3500">
                <a:solidFill>
                  <a:srgbClr val="000000"/>
                </a:solidFill>
              </a:defRPr>
            </a:pPr>
          </a:p>
        </p:txBody>
      </p:sp>
      <p:sp>
        <p:nvSpPr>
          <p:cNvPr id="177" name="Piper PAY 3 GROUND INSTRUCTION"/>
          <p:cNvSpPr txBox="1"/>
          <p:nvPr/>
        </p:nvSpPr>
        <p:spPr>
          <a:xfrm>
            <a:off x="4158580" y="426046"/>
            <a:ext cx="16159164" cy="12296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600"/>
              </a:spcBef>
              <a:defRPr b="1" spc="-150" sz="7500">
                <a:solidFill>
                  <a:srgbClr val="000000"/>
                </a:solidFill>
              </a:defRPr>
            </a:lvl1pPr>
          </a:lstStyle>
          <a:p>
            <a:pPr/>
            <a:r>
              <a:t>Piper PAY 3 GROUND INSTRUCTION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